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5.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6.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7.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8" r:id="rId6"/>
    <p:sldMasterId id="2147483725" r:id="rId7"/>
    <p:sldMasterId id="2147483783" r:id="rId8"/>
    <p:sldMasterId id="2147483898" r:id="rId9"/>
    <p:sldMasterId id="2147483913" r:id="rId10"/>
    <p:sldMasterId id="2147484028" r:id="rId11"/>
  </p:sldMasterIdLst>
  <p:notesMasterIdLst>
    <p:notesMasterId r:id="rId33"/>
  </p:notesMasterIdLst>
  <p:sldIdLst>
    <p:sldId id="2076138471" r:id="rId12"/>
    <p:sldId id="2076138279" r:id="rId13"/>
    <p:sldId id="2076138462" r:id="rId14"/>
    <p:sldId id="2076138458" r:id="rId15"/>
    <p:sldId id="2076138459" r:id="rId16"/>
    <p:sldId id="2076138461" r:id="rId17"/>
    <p:sldId id="2076138460" r:id="rId18"/>
    <p:sldId id="2076135807" r:id="rId19"/>
    <p:sldId id="2076138464" r:id="rId20"/>
    <p:sldId id="2076138465" r:id="rId21"/>
    <p:sldId id="2076138466" r:id="rId22"/>
    <p:sldId id="257" r:id="rId23"/>
    <p:sldId id="258" r:id="rId24"/>
    <p:sldId id="2076138467" r:id="rId25"/>
    <p:sldId id="2076138468" r:id="rId26"/>
    <p:sldId id="2076138470" r:id="rId27"/>
    <p:sldId id="278" r:id="rId28"/>
    <p:sldId id="280" r:id="rId29"/>
    <p:sldId id="279" r:id="rId30"/>
    <p:sldId id="2076138472"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AE27A83-0D3A-494A-9ED5-3053B13481F7}">
          <p14:sldIdLst>
            <p14:sldId id="2076138471"/>
          </p14:sldIdLst>
        </p14:section>
        <p14:section name="What is CloudAscent?" id="{D6D9205E-F088-44AC-A491-47444FCCD43E}">
          <p14:sldIdLst>
            <p14:sldId id="2076138279"/>
            <p14:sldId id="2076138462"/>
            <p14:sldId id="2076138458"/>
            <p14:sldId id="2076138459"/>
            <p14:sldId id="2076138461"/>
            <p14:sldId id="2076138460"/>
          </p14:sldIdLst>
        </p14:section>
        <p14:section name="How to Login to My Insights" id="{B5EE8BBE-A7EB-4222-9EC2-95505F032424}">
          <p14:sldIdLst>
            <p14:sldId id="2076135807"/>
            <p14:sldId id="2076138464"/>
            <p14:sldId id="2076138465"/>
            <p14:sldId id="2076138466"/>
            <p14:sldId id="257"/>
            <p14:sldId id="258"/>
            <p14:sldId id="2076138467"/>
            <p14:sldId id="2076138468"/>
          </p14:sldIdLst>
        </p14:section>
        <p14:section name="GTM Resources" id="{990D21D0-4E20-42A5-8E09-B49E463D3CFA}">
          <p14:sldIdLst>
            <p14:sldId id="2076138470"/>
            <p14:sldId id="278"/>
            <p14:sldId id="280"/>
            <p14:sldId id="279"/>
            <p14:sldId id="2076138472"/>
            <p14:sldId id="285"/>
          </p14:sldIdLst>
        </p14:section>
        <p14:section name="Appendix" id="{47D80CD2-301A-407E-997B-3B06C78EB8A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3C6A"/>
    <a:srgbClr val="404C55"/>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CB81D-F05B-4083-BECE-8C36A0BA4A5E}" v="33" dt="2023-08-29T13:27:16.0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22" autoAdjust="0"/>
  </p:normalViewPr>
  <p:slideViewPr>
    <p:cSldViewPr snapToGrid="0">
      <p:cViewPr>
        <p:scale>
          <a:sx n="70" d="100"/>
          <a:sy n="70" d="100"/>
        </p:scale>
        <p:origin x="135"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5D626-4BC6-46F3-B116-BED14A27F2B2}" type="datetimeFigureOut">
              <a:rPr lang="en-US" smtClean="0"/>
              <a:t>8/29/2023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4060D-8E8D-418D-937F-85015BF72003}" type="slidenum">
              <a:rPr lang="en-US" smtClean="0"/>
              <a:t>‹#›</a:t>
            </a:fld>
            <a:endParaRPr lang="en-US" dirty="0"/>
          </a:p>
        </p:txBody>
      </p:sp>
    </p:spTree>
    <p:extLst>
      <p:ext uri="{BB962C8B-B14F-4D97-AF65-F5344CB8AC3E}">
        <p14:creationId xmlns:p14="http://schemas.microsoft.com/office/powerpoint/2010/main" val="4095242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18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Segoe UI Light" panose="020B0502040204020203" pitchFamily="34" charset="0"/>
                <a:cs typeface="Segoe UI Light" panose="020B0502040204020203" pitchFamily="34" charset="0"/>
              </a:rPr>
              <a:t>Your customers will be scored for all products including those they own.  For Azure and O365, upsell propensity is also provided look for the Azure Upsell/O365 Upsell columns.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80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03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075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9802A7-4BAF-41E8-975D-DCC6A9547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92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egoe UI" panose="020B0502040204020203" pitchFamily="34" charset="0"/>
              </a:rPr>
              <a:t>Its main objective is to grow your business with a deeper understanding of your existing customers. </a:t>
            </a:r>
            <a:endParaRPr lang="en-US" dirty="0"/>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353535"/>
                </a:solidFill>
                <a:effectLst/>
                <a:uLnTx/>
                <a:uFillTx/>
                <a:latin typeface="Segoe UI"/>
                <a:ea typeface="+mn-ea"/>
                <a:cs typeface="+mn-cs"/>
              </a:rPr>
              <a:t>Focus high-cost sales resources on the customers with highest propensity to buy</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353535"/>
                </a:solidFill>
                <a:effectLst/>
                <a:uLnTx/>
                <a:uFillTx/>
                <a:latin typeface="Segoe UI"/>
                <a:ea typeface="+mn-ea"/>
                <a:cs typeface="+mn-cs"/>
              </a:rPr>
              <a:t>Develop micro targeted marketing campaigns to address customers’ unique needs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353535"/>
                </a:solidFill>
                <a:effectLst/>
                <a:uLnTx/>
                <a:uFillTx/>
                <a:latin typeface="Segoe UI"/>
                <a:ea typeface="+mn-ea"/>
                <a:cs typeface="+mn-cs"/>
              </a:rPr>
              <a:t>Identify when customers are ready to move to a second workload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353535"/>
                </a:solidFill>
                <a:effectLst/>
                <a:uLnTx/>
                <a:uFillTx/>
                <a:latin typeface="Segoe UI"/>
                <a:ea typeface="+mn-ea"/>
                <a:cs typeface="+mn-cs"/>
              </a:rPr>
              <a:t>Reduce customer churn</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353535"/>
              </a:solidFill>
              <a:effectLst/>
              <a:uLnTx/>
              <a:uFillTx/>
              <a:latin typeface="Segoe UI"/>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19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Cloud Ascent is a data engine focused on the SMB customer opportunity. There are about 78M SMBs globally, we break down the SMB segmentation into these buckets. For Top Unmanaged, we have both User Based and Compute Based. For user based, this will be for seat-based products, Office 365 or D365, where the customer has 300+ employees. Top Unmanaged Compute Based is going to be Azure focused where the customer has 1</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37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r>
              <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Our Cloud Ascent data engine is driven by Machine Learning models. Each of the cloud products has their own CloudAscent model. And each model has two elements – the account fit score and the buyer intent score – and both of those are comprised of the analysis of hundreds of signals and inputs. </a:t>
            </a: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r>
              <a:rPr kumimoji="0" lang="en-US" sz="12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panose="020B0502040204020203" pitchFamily="34" charset="0"/>
              </a:rPr>
              <a:t>Specifically with the account fit score, we are looking at the top SMB customers and looking at the sales elements that make them top customers. – historical revenue and sales opportunities, any win/loss information, and other MS sales data. We also take a look at the customer’s domain to get demographic information – company size, # of employees, install data.</a:t>
            </a: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r>
              <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On top of the account fit score, we layer the buyer intent  - this includes signals of their online behavior. Are they blogging? Are they doing anything online that might indicate they will purchase Microsoft products soon. This can also include job postings,, conferences, social engagement, browsing patterns – are they looking at specific products or services. </a:t>
            </a: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r>
              <a:rPr lang="en-US" sz="1800" dirty="0">
                <a:effectLst/>
                <a:latin typeface="Segoe UI Light" panose="020B0502040204020203" pitchFamily="34" charset="0"/>
                <a:ea typeface="Calibri" panose="020F0502020204030204" pitchFamily="34" charset="0"/>
              </a:rPr>
              <a:t>All of our intent models are updated on a monthly basis and the fit models are updated on a quarterly basis.</a:t>
            </a: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panose="020B0502040204020203" pitchFamily="34" charset="0"/>
            </a:endParaRP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r>
              <a:rPr kumimoji="0" lang="en-US" sz="1800" b="0" i="0" u="none" strike="noStrike" kern="1200" cap="none" spc="0" normalizeH="0" baseline="0" noProof="0" dirty="0">
                <a:ln>
                  <a:noFill/>
                </a:ln>
                <a:solidFill>
                  <a:sysClr val="windowText" lastClr="000000"/>
                </a:solidFill>
                <a:effectLst/>
                <a:uLnTx/>
                <a:uFillTx/>
                <a:latin typeface="Segoe UI Light" panose="020B0502040204020203" pitchFamily="34" charset="0"/>
                <a:cs typeface="Segoe UI" panose="020B0502040204020203" pitchFamily="34" charset="0"/>
              </a:rPr>
              <a:t>We layer on top of the account fit, the buyer intent </a:t>
            </a:r>
            <a:endPar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09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recommend for the Act Now cluster is a targeting campaign with your outbound tele sales reps for a 1:1 conversation. These customers again have a high account fit score so they have the sales and CRM data and the firmographics of a top SMB customer. I suggest aligning this data with the SQL/MQL models used internally for it to be actionable for you. </a:t>
            </a:r>
          </a:p>
          <a:p>
            <a:endParaRPr lang="en-US" dirty="0"/>
          </a:p>
          <a:p>
            <a:r>
              <a:rPr lang="en-US" dirty="0"/>
              <a:t>Slightly below the Act Now category, is the Evaluate cluster. This is a group of customers that have a medium account fit score and again can have varying Buyer Intent Scores. If you have the capacity and bandwidth, it would be great to also include this group in the high touch call down with the Act Now group. If not, I recommend a paid targeted campaign to continue to qualify them</a:t>
            </a:r>
          </a:p>
          <a:p>
            <a:endParaRPr lang="en-US" dirty="0"/>
          </a:p>
          <a:p>
            <a:r>
              <a:rPr lang="en-US" dirty="0"/>
              <a:t>With Nurture and Educate clusters, I recommend more nurture or awareness campaigns done organically. They may not have the full awareness of how your Microsoft solutions can help full a gap in their business so there will be more information you will have to share with them.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23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rPr>
              <a:t>We funnel all that information through the machine learning models and get their account fit and buyer intent scores. These scores are ranked into high, medium, low, and very low buckets and then clustered into four categories: Act Now, Evaluate, Nurture, and Educate.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rPr>
              <a:t>As long as a customer meets the account fit score of high, it will be clustered into the Act Now category even if it has a low buyer intent score. </a:t>
            </a:r>
          </a:p>
          <a:p>
            <a:pPr marL="0" marR="0" lvl="2" indent="0" algn="l" defTabSz="914264" rtl="0" eaLnBrk="1" fontAlgn="auto" latinLnBrk="0" hangingPunct="1">
              <a:lnSpc>
                <a:spcPct val="100000"/>
              </a:lnSpc>
              <a:spcBef>
                <a:spcPts val="0"/>
              </a:spcBef>
              <a:spcAft>
                <a:spcPts val="0"/>
              </a:spcAft>
              <a:buClr>
                <a:schemeClr val="bg2"/>
              </a:buClr>
              <a:buSzTx/>
              <a:buFont typeface="Wingdings" panose="05000000000000000000" pitchFamily="2" charset="2"/>
              <a:buNone/>
              <a:tabLst/>
              <a:defRPr/>
            </a:pPr>
            <a:endParaRPr kumimoji="0" lang="en-US" sz="1200" b="0" i="0" u="none" strike="noStrike" kern="120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4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42C5F-312F-44D9-9B97-BD4789ABBF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79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Segoe UI Light"/>
                <a:cs typeface="Segoe UI Light"/>
              </a:rPr>
              <a:t>CloudAscent</a:t>
            </a:r>
            <a:r>
              <a:rPr lang="en-US" altLang="en-US" sz="1200" dirty="0">
                <a:latin typeface="Segoe UI Light"/>
                <a:cs typeface="Segoe UI Light"/>
              </a:rPr>
              <a:t> surfaces transacting SMB customer data for partners to download from Partner Center.  These steps provide a description of how to access propensity data for your transactional customers.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57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latin typeface="Segoe UI Light" panose="020B0502040204020203" pitchFamily="34" charset="0"/>
                <a:cs typeface="Segoe UI Light" panose="020B0502040204020203" pitchFamily="34" charset="0"/>
              </a:rPr>
              <a:t>You’ll need to download D365, M365, Azure, and renewals individually to see product propensity recommendations and sales plays for your customers.</a:t>
            </a:r>
          </a:p>
          <a:p>
            <a:endParaRPr lang="en-US" sz="1200" dirty="0">
              <a:latin typeface="Segoe UI Light" panose="020B0502040204020203" pitchFamily="34" charset="0"/>
              <a:cs typeface="Segoe UI Light" panose="020B0502040204020203" pitchFamily="34" charset="0"/>
            </a:endParaRPr>
          </a:p>
          <a:p>
            <a:r>
              <a:rPr lang="en-US" altLang="en-US" sz="1200" dirty="0">
                <a:latin typeface="Segoe UI Light" panose="020B0502040204020203" pitchFamily="34" charset="0"/>
                <a:cs typeface="Segoe UI Light" panose="020B0502040204020203" pitchFamily="34" charset="0"/>
              </a:rPr>
              <a:t> selecting the download from the Customer Opportunities tab,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8B501B-C122-46B2-92BB-A25D068F94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84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13.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7.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13.jpe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7.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rmAutofit/>
          </a:bodyPr>
          <a:lstStyle>
            <a:lvl1pPr>
              <a:defRPr sz="27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674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5420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61459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925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6411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5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261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75930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52" y="1447799"/>
            <a:ext cx="11151917" cy="2065358"/>
          </a:xfrm>
          <a:prstGeom prst="rect">
            <a:avLst/>
          </a:prstGeom>
        </p:spPr>
        <p:txBody>
          <a:bodyPr/>
          <a:lstStyle>
            <a:lvl1pPr marL="283971" indent="-283971">
              <a:buFont typeface="Wingdings" pitchFamily="2" charset="2"/>
              <a:buChar char=""/>
              <a:defRPr sz="4016"/>
            </a:lvl1pPr>
            <a:lvl2pPr marL="517180" indent="-233207">
              <a:buFont typeface="Wingdings" pitchFamily="2" charset="2"/>
              <a:buChar char=""/>
              <a:defRPr>
                <a:latin typeface="+mn-lt"/>
              </a:defRPr>
            </a:lvl2pPr>
            <a:lvl3pPr marL="740867" indent="-223688">
              <a:buFont typeface="Wingdings" pitchFamily="2" charset="2"/>
              <a:buChar char=""/>
              <a:tabLst/>
              <a:defRPr>
                <a:latin typeface="+mn-lt"/>
              </a:defRPr>
            </a:lvl3pPr>
            <a:lvl4pPr marL="913788" indent="-172922">
              <a:buFont typeface="Wingdings" pitchFamily="2" charset="2"/>
              <a:buChar char=""/>
              <a:defRPr>
                <a:latin typeface="+mn-lt"/>
              </a:defRPr>
            </a:lvl4pPr>
            <a:lvl5pPr marL="1086710" indent="-172922">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4337" tIns="62168" rIns="124337" bIns="62168" anchor="ctr"/>
          <a:lstStyle>
            <a:lvl1pPr algn="l">
              <a:defRPr sz="1567">
                <a:gradFill>
                  <a:gsLst>
                    <a:gs pos="100000">
                      <a:schemeClr val="bg2"/>
                    </a:gs>
                    <a:gs pos="0">
                      <a:schemeClr val="bg2"/>
                    </a:gs>
                  </a:gsLst>
                  <a:lin ang="5400000" scaled="0"/>
                </a:gradFill>
              </a:defRPr>
            </a:lvl1pPr>
          </a:lstStyle>
          <a:p>
            <a:pPr defTabSz="913750"/>
            <a:fld id="{727B4C2D-45E2-4621-8491-2995EB46A674}" type="slidenum">
              <a:rPr lang="en-US" smtClean="0">
                <a:gradFill>
                  <a:gsLst>
                    <a:gs pos="100000">
                      <a:srgbClr val="797A7D"/>
                    </a:gs>
                    <a:gs pos="0">
                      <a:srgbClr val="797A7D"/>
                    </a:gs>
                  </a:gsLst>
                  <a:lin ang="5400000" scaled="0"/>
                </a:gradFill>
              </a:rPr>
              <a:pPr defTabSz="91375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8633865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762059" y="1143000"/>
            <a:ext cx="10667883" cy="457220"/>
          </a:xfrm>
        </p:spPr>
        <p:txBody>
          <a:bodyPr>
            <a:normAutofit/>
          </a:bodyPr>
          <a:lstStyle>
            <a:lvl1pPr marL="0" indent="0" algn="l">
              <a:buNone/>
              <a:defRPr sz="20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endParaRPr lang="en-MY"/>
          </a:p>
        </p:txBody>
      </p:sp>
      <p:sp>
        <p:nvSpPr>
          <p:cNvPr id="4" name="Title Placeholder 1">
            <a:extLst>
              <a:ext uri="{FF2B5EF4-FFF2-40B4-BE49-F238E27FC236}">
                <a16:creationId xmlns:a16="http://schemas.microsoft.com/office/drawing/2014/main" id="{94365E65-6004-4BCB-B222-169BBEC888F7}"/>
              </a:ext>
            </a:extLst>
          </p:cNvPr>
          <p:cNvSpPr>
            <a:spLocks noGrp="1"/>
          </p:cNvSpPr>
          <p:nvPr>
            <p:ph type="title"/>
          </p:nvPr>
        </p:nvSpPr>
        <p:spPr>
          <a:xfrm>
            <a:off x="762059" y="381034"/>
            <a:ext cx="10667883" cy="914103"/>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4876828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4512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03C6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387933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7483418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2790629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17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0887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9439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31575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3397780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nd Slide Color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654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098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0513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79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276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2509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05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119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197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062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3082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543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843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07103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583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dirty="0"/>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dirty="0"/>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dirty="0"/>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dirty="0"/>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11751924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165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0634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877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20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23305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7112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351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4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038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209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2437639" y="0"/>
            <a:ext cx="2441448" cy="2295144"/>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7312915" y="0"/>
            <a:ext cx="2441448" cy="2295144"/>
          </a:xfrm>
        </p:spPr>
        <p:txBody>
          <a:bodyPr lIns="182880" tIns="91440" rIns="182880" bIns="91440"/>
          <a:lstStyle>
            <a:lvl1pPr marL="0" indent="0">
              <a:buFontTx/>
              <a:buNone/>
              <a:defRPr/>
            </a:lvl1pPr>
          </a:lstStyle>
          <a:p>
            <a:r>
              <a:rPr lang="en-US" dirty="0"/>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dirty="0"/>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dirty="0"/>
              <a:t>Click icon to add picture</a:t>
            </a:r>
          </a:p>
        </p:txBody>
      </p:sp>
      <p:sp>
        <p:nvSpPr>
          <p:cNvPr id="16" name="Picture Placeholder 3"/>
          <p:cNvSpPr>
            <a:spLocks noGrp="1"/>
          </p:cNvSpPr>
          <p:nvPr>
            <p:ph type="pic" sz="quarter" idx="16"/>
          </p:nvPr>
        </p:nvSpPr>
        <p:spPr>
          <a:xfrm>
            <a:off x="2437639" y="2281428"/>
            <a:ext cx="2441448" cy="2295144"/>
          </a:xfrm>
        </p:spPr>
        <p:txBody>
          <a:bodyPr lIns="182880" tIns="91440" rIns="182880" bIns="91440"/>
          <a:lstStyle>
            <a:lvl1pPr marL="0" indent="0">
              <a:buFontTx/>
              <a:buNone/>
              <a:defRPr/>
            </a:lvl1pPr>
          </a:lstStyle>
          <a:p>
            <a:r>
              <a:rPr lang="en-US" dirty="0"/>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dirty="0"/>
              <a:t>Click icon to add picture</a:t>
            </a:r>
          </a:p>
        </p:txBody>
      </p:sp>
      <p:sp>
        <p:nvSpPr>
          <p:cNvPr id="18" name="Picture Placeholder 3"/>
          <p:cNvSpPr>
            <a:spLocks noGrp="1"/>
          </p:cNvSpPr>
          <p:nvPr>
            <p:ph type="pic" sz="quarter" idx="18"/>
          </p:nvPr>
        </p:nvSpPr>
        <p:spPr>
          <a:xfrm>
            <a:off x="7312915" y="2281428"/>
            <a:ext cx="2441448" cy="2295144"/>
          </a:xfrm>
        </p:spPr>
        <p:txBody>
          <a:bodyPr lIns="182880" tIns="91440" rIns="182880" bIns="91440"/>
          <a:lstStyle>
            <a:lvl1pPr marL="0" indent="0">
              <a:buFontTx/>
              <a:buNone/>
              <a:defRPr/>
            </a:lvl1pPr>
          </a:lstStyle>
          <a:p>
            <a:r>
              <a:rPr lang="en-US" dirty="0"/>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dirty="0"/>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dirty="0"/>
              <a:t>Click icon to add picture</a:t>
            </a:r>
          </a:p>
        </p:txBody>
      </p:sp>
      <p:sp>
        <p:nvSpPr>
          <p:cNvPr id="21" name="Picture Placeholder 3"/>
          <p:cNvSpPr>
            <a:spLocks noGrp="1"/>
          </p:cNvSpPr>
          <p:nvPr>
            <p:ph type="pic" sz="quarter" idx="21"/>
          </p:nvPr>
        </p:nvSpPr>
        <p:spPr>
          <a:xfrm>
            <a:off x="2437639" y="4562856"/>
            <a:ext cx="2441448" cy="2295144"/>
          </a:xfrm>
        </p:spPr>
        <p:txBody>
          <a:bodyPr lIns="182880" tIns="91440" rIns="182880" bIns="91440"/>
          <a:lstStyle>
            <a:lvl1pPr marL="0" indent="0">
              <a:buFontTx/>
              <a:buNone/>
              <a:defRPr/>
            </a:lvl1pPr>
          </a:lstStyle>
          <a:p>
            <a:r>
              <a:rPr lang="en-US" dirty="0"/>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dirty="0"/>
              <a:t>Click icon to add picture</a:t>
            </a:r>
          </a:p>
        </p:txBody>
      </p:sp>
      <p:sp>
        <p:nvSpPr>
          <p:cNvPr id="23" name="Picture Placeholder 3"/>
          <p:cNvSpPr>
            <a:spLocks noGrp="1"/>
          </p:cNvSpPr>
          <p:nvPr>
            <p:ph type="pic" sz="quarter" idx="23"/>
          </p:nvPr>
        </p:nvSpPr>
        <p:spPr>
          <a:xfrm>
            <a:off x="7312915" y="4562856"/>
            <a:ext cx="2441448" cy="2295144"/>
          </a:xfrm>
        </p:spPr>
        <p:txBody>
          <a:bodyPr lIns="182880" tIns="91440" rIns="182880" bIns="91440"/>
          <a:lstStyle>
            <a:lvl1pPr marL="0" indent="0">
              <a:buFontTx/>
              <a:buNone/>
              <a:defRPr/>
            </a:lvl1pPr>
          </a:lstStyle>
          <a:p>
            <a:r>
              <a:rPr lang="en-US" dirty="0"/>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418283978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13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5458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506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115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172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501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89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3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619456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319724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871408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dirty="0"/>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dirty="0"/>
              <a:t>Click icon to add picture</a:t>
            </a:r>
          </a:p>
        </p:txBody>
      </p:sp>
      <p:sp>
        <p:nvSpPr>
          <p:cNvPr id="12" name="Picture Placeholder 3"/>
          <p:cNvSpPr>
            <a:spLocks noGrp="1"/>
          </p:cNvSpPr>
          <p:nvPr>
            <p:ph type="pic" sz="quarter" idx="12"/>
          </p:nvPr>
        </p:nvSpPr>
        <p:spPr>
          <a:xfrm>
            <a:off x="4057499" y="0"/>
            <a:ext cx="2048256" cy="1728216"/>
          </a:xfrm>
        </p:spPr>
        <p:txBody>
          <a:bodyPr lIns="182880" tIns="91440" rIns="182880" bIns="91440"/>
          <a:lstStyle>
            <a:lvl1pPr marL="0" indent="0">
              <a:buFontTx/>
              <a:buNone/>
              <a:defRPr/>
            </a:lvl1pPr>
          </a:lstStyle>
          <a:p>
            <a:r>
              <a:rPr lang="en-US" dirty="0"/>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dirty="0"/>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dirty="0"/>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dirty="0"/>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dirty="0"/>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dirty="0"/>
              <a:t>Click icon to add picture</a:t>
            </a:r>
          </a:p>
        </p:txBody>
      </p:sp>
      <p:sp>
        <p:nvSpPr>
          <p:cNvPr id="30" name="Picture Placeholder 3"/>
          <p:cNvSpPr>
            <a:spLocks noGrp="1"/>
          </p:cNvSpPr>
          <p:nvPr>
            <p:ph type="pic" sz="quarter" idx="28"/>
          </p:nvPr>
        </p:nvSpPr>
        <p:spPr>
          <a:xfrm>
            <a:off x="4057499" y="1709928"/>
            <a:ext cx="2048256" cy="1728216"/>
          </a:xfrm>
        </p:spPr>
        <p:txBody>
          <a:bodyPr lIns="182880" tIns="91440" rIns="182880" bIns="91440"/>
          <a:lstStyle>
            <a:lvl1pPr marL="0" indent="0">
              <a:buFontTx/>
              <a:buNone/>
              <a:defRPr/>
            </a:lvl1pPr>
          </a:lstStyle>
          <a:p>
            <a:r>
              <a:rPr lang="en-US" dirty="0"/>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dirty="0"/>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dirty="0"/>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dirty="0"/>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dirty="0"/>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dirty="0"/>
              <a:t>Click icon to add picture</a:t>
            </a:r>
          </a:p>
        </p:txBody>
      </p:sp>
      <p:sp>
        <p:nvSpPr>
          <p:cNvPr id="36" name="Picture Placeholder 3"/>
          <p:cNvSpPr>
            <a:spLocks noGrp="1"/>
          </p:cNvSpPr>
          <p:nvPr>
            <p:ph type="pic" sz="quarter" idx="34"/>
          </p:nvPr>
        </p:nvSpPr>
        <p:spPr>
          <a:xfrm>
            <a:off x="4057499" y="3419856"/>
            <a:ext cx="2048256" cy="1728216"/>
          </a:xfrm>
        </p:spPr>
        <p:txBody>
          <a:bodyPr lIns="182880" tIns="91440" rIns="182880" bIns="91440"/>
          <a:lstStyle>
            <a:lvl1pPr marL="0" indent="0">
              <a:buFontTx/>
              <a:buNone/>
              <a:defRPr/>
            </a:lvl1pPr>
          </a:lstStyle>
          <a:p>
            <a:r>
              <a:rPr lang="en-US" dirty="0"/>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dirty="0"/>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dirty="0"/>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dirty="0"/>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dirty="0"/>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dirty="0"/>
              <a:t>Click icon to add picture</a:t>
            </a:r>
          </a:p>
        </p:txBody>
      </p:sp>
      <p:sp>
        <p:nvSpPr>
          <p:cNvPr id="42" name="Picture Placeholder 3"/>
          <p:cNvSpPr>
            <a:spLocks noGrp="1"/>
          </p:cNvSpPr>
          <p:nvPr>
            <p:ph type="pic" sz="quarter" idx="40"/>
          </p:nvPr>
        </p:nvSpPr>
        <p:spPr>
          <a:xfrm>
            <a:off x="4057499" y="5129784"/>
            <a:ext cx="2048256" cy="1728216"/>
          </a:xfrm>
        </p:spPr>
        <p:txBody>
          <a:bodyPr lIns="182880" tIns="91440" rIns="182880" bIns="91440"/>
          <a:lstStyle>
            <a:lvl1pPr marL="0" indent="0">
              <a:buFontTx/>
              <a:buNone/>
              <a:defRPr/>
            </a:lvl1pPr>
          </a:lstStyle>
          <a:p>
            <a:r>
              <a:rPr lang="en-US" dirty="0"/>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dirty="0"/>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dirty="0"/>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dirty="0"/>
              <a:t>Click icon to add picture</a:t>
            </a:r>
          </a:p>
        </p:txBody>
      </p:sp>
    </p:spTree>
    <p:extLst>
      <p:ext uri="{BB962C8B-B14F-4D97-AF65-F5344CB8AC3E}">
        <p14:creationId xmlns:p14="http://schemas.microsoft.com/office/powerpoint/2010/main" val="21720607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8528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7890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9473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971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505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4316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210395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26474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2063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97135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0" name="Text Placeholder 9"/>
          <p:cNvSpPr>
            <a:spLocks noGrp="1"/>
          </p:cNvSpPr>
          <p:nvPr>
            <p:ph type="body" sz="quarter" idx="14"/>
          </p:nvPr>
        </p:nvSpPr>
        <p:spPr>
          <a:xfrm>
            <a:off x="9144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83345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79720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27034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48721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7550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372418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05880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6562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37498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80442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438502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0" name="Text Placeholder 9"/>
          <p:cNvSpPr>
            <a:spLocks noGrp="1"/>
          </p:cNvSpPr>
          <p:nvPr>
            <p:ph type="body" sz="quarter" idx="14"/>
          </p:nvPr>
        </p:nvSpPr>
        <p:spPr>
          <a:xfrm>
            <a:off x="9144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7"/>
            <a:ext cx="2438400"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98287328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292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17550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6215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896766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7412877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5301721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580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6118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40996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818939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7949184"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914400"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3832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63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2263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949904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8481874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0317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3744136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74113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320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88302170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144858215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7949184"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914400"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7"/>
            <a:ext cx="3328416"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61486101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0042480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14182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ofile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395094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922192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59340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5430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8622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0714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Large Number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1427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8199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248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914400"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2"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08135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7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2862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8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5296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9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4982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8562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1202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4197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584698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222967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742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3C6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013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8" name="Text Placeholder 9"/>
          <p:cNvSpPr>
            <a:spLocks noGrp="1"/>
          </p:cNvSpPr>
          <p:nvPr>
            <p:ph type="body" sz="quarter" idx="14"/>
          </p:nvPr>
        </p:nvSpPr>
        <p:spPr>
          <a:xfrm>
            <a:off x="914400"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2" y="4980567"/>
            <a:ext cx="508558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1818483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69748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003C6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86756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6431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5833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70993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856698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33726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32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522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546919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35560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dirty="0"/>
              <a:t>Click icon to add picture</a:t>
            </a:r>
          </a:p>
        </p:txBody>
      </p:sp>
      <p:sp>
        <p:nvSpPr>
          <p:cNvPr id="6" name="Picture Placeholder 3"/>
          <p:cNvSpPr>
            <a:spLocks noGrp="1"/>
          </p:cNvSpPr>
          <p:nvPr>
            <p:ph type="pic" sz="quarter" idx="12"/>
          </p:nvPr>
        </p:nvSpPr>
        <p:spPr>
          <a:xfrm>
            <a:off x="61976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dirty="0"/>
              <a:t>Click icon to add picture</a:t>
            </a:r>
          </a:p>
        </p:txBody>
      </p:sp>
      <p:sp>
        <p:nvSpPr>
          <p:cNvPr id="7" name="Picture Placeholder 3"/>
          <p:cNvSpPr>
            <a:spLocks noGrp="1"/>
          </p:cNvSpPr>
          <p:nvPr>
            <p:ph type="pic" sz="quarter" idx="13"/>
          </p:nvPr>
        </p:nvSpPr>
        <p:spPr>
          <a:xfrm>
            <a:off x="88392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dirty="0"/>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856181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4059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2812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A9C0-3090-41CE-9825-92A09128E18F}"/>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18B9124-E517-45EC-A066-83A4959E99D2}"/>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3E82B8-B32C-464D-9914-E8F1F035C745}"/>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A7E857D1-501B-43AB-AB33-A08FC468E2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F763A7-4C75-4D29-8625-4DE743D013AD}"/>
              </a:ext>
            </a:extLst>
          </p:cNvPr>
          <p:cNvSpPr>
            <a:spLocks noGrp="1"/>
          </p:cNvSpPr>
          <p:nvPr>
            <p:ph type="sldNum" sz="quarter" idx="12"/>
          </p:nvPr>
        </p:nvSpPr>
        <p:spPr/>
        <p:txBody>
          <a:bodyPr/>
          <a:lstStyle/>
          <a:p>
            <a:fld id="{B73F6067-1AA9-4D26-B382-1AED3B6E3989}" type="slidenum">
              <a:rPr lang="en-US" smtClean="0"/>
              <a:t>‹#›</a:t>
            </a:fld>
            <a:endParaRPr lang="en-US" dirty="0"/>
          </a:p>
        </p:txBody>
      </p:sp>
      <p:pic>
        <p:nvPicPr>
          <p:cNvPr id="7" name="Picture 6">
            <a:extLst>
              <a:ext uri="{FF2B5EF4-FFF2-40B4-BE49-F238E27FC236}">
                <a16:creationId xmlns:a16="http://schemas.microsoft.com/office/drawing/2014/main" id="{9D9F513D-EA70-4657-8381-75419C91B1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7DF485B1-4086-49FB-AFC4-519341063B00}"/>
              </a:ext>
            </a:extLst>
          </p:cNvPr>
          <p:cNvPicPr>
            <a:picLocks noChangeAspect="1"/>
          </p:cNvPicPr>
          <p:nvPr userDrawn="1"/>
        </p:nvPicPr>
        <p:blipFill>
          <a:blip r:embed="rId3"/>
          <a:stretch>
            <a:fillRect/>
          </a:stretch>
        </p:blipFill>
        <p:spPr>
          <a:xfrm>
            <a:off x="448589" y="470067"/>
            <a:ext cx="1254995" cy="269134"/>
          </a:xfrm>
          <a:prstGeom prst="rect">
            <a:avLst/>
          </a:prstGeom>
        </p:spPr>
      </p:pic>
    </p:spTree>
    <p:extLst>
      <p:ext uri="{BB962C8B-B14F-4D97-AF65-F5344CB8AC3E}">
        <p14:creationId xmlns:p14="http://schemas.microsoft.com/office/powerpoint/2010/main" val="317471334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DE3C-095A-4AED-8374-8216FD432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DE0DB-EC44-4AF1-AC40-408A89320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381AE-0792-41DF-A353-567359BF5C6E}"/>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0B8B9CFE-FBD3-4C62-875F-A73E0D1B42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B50249-DCA8-4F0D-A421-5FF8C83FDD94}"/>
              </a:ext>
            </a:extLst>
          </p:cNvPr>
          <p:cNvSpPr>
            <a:spLocks noGrp="1"/>
          </p:cNvSpPr>
          <p:nvPr>
            <p:ph type="sldNum" sz="quarter" idx="12"/>
          </p:nvPr>
        </p:nvSpPr>
        <p:spPr/>
        <p:txBody>
          <a:bodyPr/>
          <a:lstStyle/>
          <a:p>
            <a:fld id="{B73F6067-1AA9-4D26-B382-1AED3B6E3989}" type="slidenum">
              <a:rPr lang="en-US" smtClean="0"/>
              <a:t>‹#›</a:t>
            </a:fld>
            <a:endParaRPr lang="en-US" dirty="0"/>
          </a:p>
        </p:txBody>
      </p:sp>
      <p:pic>
        <p:nvPicPr>
          <p:cNvPr id="7" name="Picture 6">
            <a:extLst>
              <a:ext uri="{FF2B5EF4-FFF2-40B4-BE49-F238E27FC236}">
                <a16:creationId xmlns:a16="http://schemas.microsoft.com/office/drawing/2014/main" id="{AE388B7D-31FF-45E3-9909-B34667E7F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124D39F-911C-446D-A1D3-078B9EAA184E}"/>
              </a:ext>
            </a:extLst>
          </p:cNvPr>
          <p:cNvPicPr>
            <a:picLocks noChangeAspect="1"/>
          </p:cNvPicPr>
          <p:nvPr userDrawn="1"/>
        </p:nvPicPr>
        <p:blipFill>
          <a:blip r:embed="rId3"/>
          <a:stretch>
            <a:fillRect/>
          </a:stretch>
        </p:blipFill>
        <p:spPr>
          <a:xfrm>
            <a:off x="448589" y="470067"/>
            <a:ext cx="1254995" cy="269134"/>
          </a:xfrm>
          <a:prstGeom prst="rect">
            <a:avLst/>
          </a:prstGeom>
        </p:spPr>
      </p:pic>
    </p:spTree>
    <p:extLst>
      <p:ext uri="{BB962C8B-B14F-4D97-AF65-F5344CB8AC3E}">
        <p14:creationId xmlns:p14="http://schemas.microsoft.com/office/powerpoint/2010/main" val="193350333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AAC5-8DFB-41F5-BD90-90464D5A1470}"/>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448D442E-7948-4B95-B22E-55307C3FBA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53E50C-12DC-40D7-A244-99E504A59933}"/>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21CCBD46-FD47-4CA8-82B4-FFCA0ACC83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3853A-108A-45B7-826D-58E045C83F73}"/>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205215619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D942-F5DC-4AC3-AB03-177E5CA39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1CE71-513D-42AD-B869-30FEE76B21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96C728-263F-4C0B-BD9F-86E8C741AE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0B679E-4308-45C4-930A-A7AF1E4C593B}"/>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6" name="Footer Placeholder 5">
            <a:extLst>
              <a:ext uri="{FF2B5EF4-FFF2-40B4-BE49-F238E27FC236}">
                <a16:creationId xmlns:a16="http://schemas.microsoft.com/office/drawing/2014/main" id="{9ED88A99-8361-4253-874A-6FE9A9EC61D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FF1E8-80EB-4C99-9473-8DCD876D5153}"/>
              </a:ext>
            </a:extLst>
          </p:cNvPr>
          <p:cNvSpPr>
            <a:spLocks noGrp="1"/>
          </p:cNvSpPr>
          <p:nvPr>
            <p:ph type="sldNum" sz="quarter" idx="12"/>
          </p:nvPr>
        </p:nvSpPr>
        <p:spPr/>
        <p:txBody>
          <a:bodyPr/>
          <a:lstStyle/>
          <a:p>
            <a:fld id="{B73F6067-1AA9-4D26-B382-1AED3B6E3989}" type="slidenum">
              <a:rPr lang="en-US" smtClean="0"/>
              <a:t>‹#›</a:t>
            </a:fld>
            <a:endParaRPr lang="en-US" dirty="0"/>
          </a:p>
        </p:txBody>
      </p:sp>
      <p:pic>
        <p:nvPicPr>
          <p:cNvPr id="8" name="Picture 7">
            <a:extLst>
              <a:ext uri="{FF2B5EF4-FFF2-40B4-BE49-F238E27FC236}">
                <a16:creationId xmlns:a16="http://schemas.microsoft.com/office/drawing/2014/main" id="{9920714D-8274-45DA-BB2B-FF1843EECA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6DA586A5-D65B-45F7-A003-C1982A8C0FBD}"/>
              </a:ext>
            </a:extLst>
          </p:cNvPr>
          <p:cNvPicPr>
            <a:picLocks noChangeAspect="1"/>
          </p:cNvPicPr>
          <p:nvPr userDrawn="1"/>
        </p:nvPicPr>
        <p:blipFill>
          <a:blip r:embed="rId3"/>
          <a:stretch>
            <a:fillRect/>
          </a:stretch>
        </p:blipFill>
        <p:spPr>
          <a:xfrm>
            <a:off x="448589" y="470067"/>
            <a:ext cx="1254995" cy="269134"/>
          </a:xfrm>
          <a:prstGeom prst="rect">
            <a:avLst/>
          </a:prstGeom>
        </p:spPr>
      </p:pic>
    </p:spTree>
    <p:extLst>
      <p:ext uri="{BB962C8B-B14F-4D97-AF65-F5344CB8AC3E}">
        <p14:creationId xmlns:p14="http://schemas.microsoft.com/office/powerpoint/2010/main" val="2919250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245A-3A63-48A3-B39F-C46439C1783E}"/>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72778-0994-4966-B0CC-5FDA4E3794B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7030F-8558-4900-B474-253FC7205EEF}"/>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57738-218F-43FF-B2C0-8FDDEF32D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F78E1C-1286-4F1E-9DF3-DE86416AAF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849BF1-7D28-4514-B925-5F268A1D32A4}"/>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8" name="Footer Placeholder 7">
            <a:extLst>
              <a:ext uri="{FF2B5EF4-FFF2-40B4-BE49-F238E27FC236}">
                <a16:creationId xmlns:a16="http://schemas.microsoft.com/office/drawing/2014/main" id="{6CAFFEAE-E622-4096-B6F9-5C59E2DA6EF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3C1E846-4B86-4838-8B82-C44B14ABBCAE}"/>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51488340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32B3-4C7E-4100-8E57-AE367E92A8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5FBE31-AB55-4EFA-94EB-879C8974CCA3}"/>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4" name="Footer Placeholder 3">
            <a:extLst>
              <a:ext uri="{FF2B5EF4-FFF2-40B4-BE49-F238E27FC236}">
                <a16:creationId xmlns:a16="http://schemas.microsoft.com/office/drawing/2014/main" id="{5425C9C8-F311-434F-87BC-5C9F49B4A58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53BC7E7-48FD-455E-B742-D554CA4645F3}"/>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232768236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CDD33-AB40-45D9-B907-7D5E5767EE69}"/>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3" name="Footer Placeholder 2">
            <a:extLst>
              <a:ext uri="{FF2B5EF4-FFF2-40B4-BE49-F238E27FC236}">
                <a16:creationId xmlns:a16="http://schemas.microsoft.com/office/drawing/2014/main" id="{AEDE3B8E-9AB8-4522-9B9D-7E7952B6002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9243790-5F3C-4114-A3CC-EDA84FEC2034}"/>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303959583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48205-5932-4A23-A04E-DABF0B66097A}"/>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30B175-A479-4EDF-8C4D-AB47201EBBAC}"/>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2A8346-3094-4035-9ED4-A67901083237}"/>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023F0-75D4-4DCA-A2A3-B5989CCB733D}"/>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6" name="Footer Placeholder 5">
            <a:extLst>
              <a:ext uri="{FF2B5EF4-FFF2-40B4-BE49-F238E27FC236}">
                <a16:creationId xmlns:a16="http://schemas.microsoft.com/office/drawing/2014/main" id="{BEBC2A8D-5A4E-4475-A94C-686D1BB03A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2C6D6-0AE1-4010-AEBE-A483DEE4F9F3}"/>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46536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35560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r>
              <a:rPr lang="en-US" dirty="0"/>
              <a:t>Click icon to add picture</a:t>
            </a:r>
          </a:p>
        </p:txBody>
      </p:sp>
      <p:sp>
        <p:nvSpPr>
          <p:cNvPr id="6" name="Picture Placeholder 3"/>
          <p:cNvSpPr>
            <a:spLocks noGrp="1"/>
          </p:cNvSpPr>
          <p:nvPr>
            <p:ph type="pic" sz="quarter" idx="12"/>
          </p:nvPr>
        </p:nvSpPr>
        <p:spPr>
          <a:xfrm>
            <a:off x="61976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r>
              <a:rPr lang="en-US" dirty="0"/>
              <a:t>Click icon to add picture</a:t>
            </a:r>
          </a:p>
        </p:txBody>
      </p:sp>
      <p:sp>
        <p:nvSpPr>
          <p:cNvPr id="7" name="Picture Placeholder 3"/>
          <p:cNvSpPr>
            <a:spLocks noGrp="1"/>
          </p:cNvSpPr>
          <p:nvPr>
            <p:ph type="pic" sz="quarter" idx="13"/>
          </p:nvPr>
        </p:nvSpPr>
        <p:spPr>
          <a:xfrm>
            <a:off x="8839200" y="1397002"/>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r>
              <a:rPr lang="en-US" dirty="0"/>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13451688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3AA9-768D-478D-B354-15F28253460D}"/>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AEB016-581A-42C6-8657-219FADF90381}"/>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a:extLst>
              <a:ext uri="{FF2B5EF4-FFF2-40B4-BE49-F238E27FC236}">
                <a16:creationId xmlns:a16="http://schemas.microsoft.com/office/drawing/2014/main" id="{5E0C5394-E941-4B94-AC53-83641C4D4AF1}"/>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1A895B-5449-4165-ADD8-6A374E0BFACA}"/>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6" name="Footer Placeholder 5">
            <a:extLst>
              <a:ext uri="{FF2B5EF4-FFF2-40B4-BE49-F238E27FC236}">
                <a16:creationId xmlns:a16="http://schemas.microsoft.com/office/drawing/2014/main" id="{BCFDFB4C-1FDC-465B-8D4C-D5AC459DAC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7BB3C7-4048-411C-8516-D2A3AEF54462}"/>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1656941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8569-90A5-46B6-BA6D-CADB2DE96E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00633A-84C6-4143-97B3-5ADE4E918C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7A87F-7026-491F-B364-8168DA760481}"/>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F252BA75-3E80-4377-9A69-F5FEBD4519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AC78DB-5EE3-43D2-9C50-A95F3D64DF36}"/>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19152759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7874ED-B372-432A-9414-C15A192C7DC8}"/>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E72399-BEBC-4CB8-807C-553B24FDB4D9}"/>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399E7-DDB2-4959-8789-E140530F07F7}"/>
              </a:ext>
            </a:extLst>
          </p:cNvPr>
          <p:cNvSpPr>
            <a:spLocks noGrp="1"/>
          </p:cNvSpPr>
          <p:nvPr>
            <p:ph type="dt" sz="half" idx="10"/>
          </p:nvPr>
        </p:nvSpPr>
        <p:spPr/>
        <p:txBody>
          <a:body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883E2A51-AD2E-4580-918F-3E6C8598D0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22A203-6265-492A-BB3D-56CCE63333D8}"/>
              </a:ext>
            </a:extLst>
          </p:cNvPr>
          <p:cNvSpPr>
            <a:spLocks noGrp="1"/>
          </p:cNvSpPr>
          <p:nvPr>
            <p:ph type="sldNum" sz="quarter" idx="12"/>
          </p:nvPr>
        </p:nvSpPr>
        <p:spPr/>
        <p:txBody>
          <a:bodyPr/>
          <a:lstStyle/>
          <a:p>
            <a:fld id="{B73F6067-1AA9-4D26-B382-1AED3B6E3989}" type="slidenum">
              <a:rPr lang="en-US" smtClean="0"/>
              <a:t>‹#›</a:t>
            </a:fld>
            <a:endParaRPr lang="en-US" dirty="0"/>
          </a:p>
        </p:txBody>
      </p:sp>
    </p:spTree>
    <p:extLst>
      <p:ext uri="{BB962C8B-B14F-4D97-AF65-F5344CB8AC3E}">
        <p14:creationId xmlns:p14="http://schemas.microsoft.com/office/powerpoint/2010/main" val="243082902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00000">
                      <a:schemeClr val="tx1"/>
                    </a:gs>
                    <a:gs pos="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EC31FD-9069-466A-B166-346150E492B8}"/>
              </a:ext>
            </a:extLst>
          </p:cNvPr>
          <p:cNvSpPr/>
          <p:nvPr userDrawn="1"/>
        </p:nvSpPr>
        <p:spPr bwMode="auto">
          <a:xfrm>
            <a:off x="1" y="-57593"/>
            <a:ext cx="12192001" cy="835577"/>
          </a:xfrm>
          <a:prstGeom prst="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7338019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7" name="Picture Placeholder 16"/>
          <p:cNvSpPr>
            <a:spLocks noGrp="1"/>
          </p:cNvSpPr>
          <p:nvPr>
            <p:ph type="pic" sz="quarter" idx="11" hasCustomPrompt="1"/>
          </p:nvPr>
        </p:nvSpPr>
        <p:spPr>
          <a:xfrm>
            <a:off x="4579776" y="0"/>
            <a:ext cx="7013473" cy="6858000"/>
          </a:xfrm>
          <a:custGeom>
            <a:avLst/>
            <a:gdLst>
              <a:gd name="connsiteX0" fmla="*/ 6604205 w 7013473"/>
              <a:gd name="connsiteY0" fmla="*/ 3576483 h 6858000"/>
              <a:gd name="connsiteX1" fmla="*/ 7013473 w 7013473"/>
              <a:gd name="connsiteY1" fmla="*/ 3985751 h 6858000"/>
              <a:gd name="connsiteX2" fmla="*/ 7013472 w 7013473"/>
              <a:gd name="connsiteY2" fmla="*/ 4988642 h 6858000"/>
              <a:gd name="connsiteX3" fmla="*/ 6604204 w 7013473"/>
              <a:gd name="connsiteY3" fmla="*/ 5397910 h 6858000"/>
              <a:gd name="connsiteX4" fmla="*/ 6604205 w 7013473"/>
              <a:gd name="connsiteY4" fmla="*/ 5397909 h 6858000"/>
              <a:gd name="connsiteX5" fmla="*/ 6194937 w 7013473"/>
              <a:gd name="connsiteY5" fmla="*/ 4988641 h 6858000"/>
              <a:gd name="connsiteX6" fmla="*/ 6194937 w 7013473"/>
              <a:gd name="connsiteY6" fmla="*/ 3985751 h 6858000"/>
              <a:gd name="connsiteX7" fmla="*/ 6604205 w 7013473"/>
              <a:gd name="connsiteY7" fmla="*/ 3576483 h 6858000"/>
              <a:gd name="connsiteX8" fmla="*/ 409268 w 7013473"/>
              <a:gd name="connsiteY8" fmla="*/ 3060290 h 6858000"/>
              <a:gd name="connsiteX9" fmla="*/ 818536 w 7013473"/>
              <a:gd name="connsiteY9" fmla="*/ 3469558 h 6858000"/>
              <a:gd name="connsiteX10" fmla="*/ 818535 w 7013473"/>
              <a:gd name="connsiteY10" fmla="*/ 5504836 h 6858000"/>
              <a:gd name="connsiteX11" fmla="*/ 409267 w 7013473"/>
              <a:gd name="connsiteY11" fmla="*/ 5914104 h 6858000"/>
              <a:gd name="connsiteX12" fmla="*/ 409268 w 7013473"/>
              <a:gd name="connsiteY12" fmla="*/ 5914103 h 6858000"/>
              <a:gd name="connsiteX13" fmla="*/ 0 w 7013473"/>
              <a:gd name="connsiteY13" fmla="*/ 5504835 h 6858000"/>
              <a:gd name="connsiteX14" fmla="*/ 0 w 7013473"/>
              <a:gd name="connsiteY14" fmla="*/ 3469558 h 6858000"/>
              <a:gd name="connsiteX15" fmla="*/ 409268 w 7013473"/>
              <a:gd name="connsiteY15" fmla="*/ 3060290 h 6858000"/>
              <a:gd name="connsiteX16" fmla="*/ 1441757 w 7013473"/>
              <a:gd name="connsiteY16" fmla="*/ 2566219 h 6858000"/>
              <a:gd name="connsiteX17" fmla="*/ 1851025 w 7013473"/>
              <a:gd name="connsiteY17" fmla="*/ 2975487 h 6858000"/>
              <a:gd name="connsiteX18" fmla="*/ 1851024 w 7013473"/>
              <a:gd name="connsiteY18" fmla="*/ 6858000 h 6858000"/>
              <a:gd name="connsiteX19" fmla="*/ 1032489 w 7013473"/>
              <a:gd name="connsiteY19" fmla="*/ 6858000 h 6858000"/>
              <a:gd name="connsiteX20" fmla="*/ 1032489 w 7013473"/>
              <a:gd name="connsiteY20" fmla="*/ 2975487 h 6858000"/>
              <a:gd name="connsiteX21" fmla="*/ 1441757 w 7013473"/>
              <a:gd name="connsiteY21" fmla="*/ 2566219 h 6858000"/>
              <a:gd name="connsiteX22" fmla="*/ 5571713 w 7013473"/>
              <a:gd name="connsiteY22" fmla="*/ 1836175 h 6858000"/>
              <a:gd name="connsiteX23" fmla="*/ 5980981 w 7013473"/>
              <a:gd name="connsiteY23" fmla="*/ 2245443 h 6858000"/>
              <a:gd name="connsiteX24" fmla="*/ 5980980 w 7013473"/>
              <a:gd name="connsiteY24" fmla="*/ 4214354 h 6858000"/>
              <a:gd name="connsiteX25" fmla="*/ 5571712 w 7013473"/>
              <a:gd name="connsiteY25" fmla="*/ 4623622 h 6858000"/>
              <a:gd name="connsiteX26" fmla="*/ 5571713 w 7013473"/>
              <a:gd name="connsiteY26" fmla="*/ 4623621 h 6858000"/>
              <a:gd name="connsiteX27" fmla="*/ 5162445 w 7013473"/>
              <a:gd name="connsiteY27" fmla="*/ 4214353 h 6858000"/>
              <a:gd name="connsiteX28" fmla="*/ 5162445 w 7013473"/>
              <a:gd name="connsiteY28" fmla="*/ 2245443 h 6858000"/>
              <a:gd name="connsiteX29" fmla="*/ 5571713 w 7013473"/>
              <a:gd name="connsiteY29" fmla="*/ 1836175 h 6858000"/>
              <a:gd name="connsiteX30" fmla="*/ 4539224 w 7013473"/>
              <a:gd name="connsiteY30" fmla="*/ 1091380 h 6858000"/>
              <a:gd name="connsiteX31" fmla="*/ 4948492 w 7013473"/>
              <a:gd name="connsiteY31" fmla="*/ 1500648 h 6858000"/>
              <a:gd name="connsiteX32" fmla="*/ 4948491 w 7013473"/>
              <a:gd name="connsiteY32" fmla="*/ 5110384 h 6858000"/>
              <a:gd name="connsiteX33" fmla="*/ 4539223 w 7013473"/>
              <a:gd name="connsiteY33" fmla="*/ 5519652 h 6858000"/>
              <a:gd name="connsiteX34" fmla="*/ 4539224 w 7013473"/>
              <a:gd name="connsiteY34" fmla="*/ 5519651 h 6858000"/>
              <a:gd name="connsiteX35" fmla="*/ 4129956 w 7013473"/>
              <a:gd name="connsiteY35" fmla="*/ 5110383 h 6858000"/>
              <a:gd name="connsiteX36" fmla="*/ 4129956 w 7013473"/>
              <a:gd name="connsiteY36" fmla="*/ 1500648 h 6858000"/>
              <a:gd name="connsiteX37" fmla="*/ 4539224 w 7013473"/>
              <a:gd name="connsiteY37" fmla="*/ 1091380 h 6858000"/>
              <a:gd name="connsiteX38" fmla="*/ 2474246 w 7013473"/>
              <a:gd name="connsiteY38" fmla="*/ 774290 h 6858000"/>
              <a:gd name="connsiteX39" fmla="*/ 2883514 w 7013473"/>
              <a:gd name="connsiteY39" fmla="*/ 1183558 h 6858000"/>
              <a:gd name="connsiteX40" fmla="*/ 2883513 w 7013473"/>
              <a:gd name="connsiteY40" fmla="*/ 5334828 h 6858000"/>
              <a:gd name="connsiteX41" fmla="*/ 2474245 w 7013473"/>
              <a:gd name="connsiteY41" fmla="*/ 5744096 h 6858000"/>
              <a:gd name="connsiteX42" fmla="*/ 2474246 w 7013473"/>
              <a:gd name="connsiteY42" fmla="*/ 5744095 h 6858000"/>
              <a:gd name="connsiteX43" fmla="*/ 2064978 w 7013473"/>
              <a:gd name="connsiteY43" fmla="*/ 5334827 h 6858000"/>
              <a:gd name="connsiteX44" fmla="*/ 2064978 w 7013473"/>
              <a:gd name="connsiteY44" fmla="*/ 1183558 h 6858000"/>
              <a:gd name="connsiteX45" fmla="*/ 2474246 w 7013473"/>
              <a:gd name="connsiteY45" fmla="*/ 774290 h 6858000"/>
              <a:gd name="connsiteX46" fmla="*/ 3097467 w 7013473"/>
              <a:gd name="connsiteY46" fmla="*/ 0 h 6858000"/>
              <a:gd name="connsiteX47" fmla="*/ 3916003 w 7013473"/>
              <a:gd name="connsiteY47" fmla="*/ 0 h 6858000"/>
              <a:gd name="connsiteX48" fmla="*/ 3916002 w 7013473"/>
              <a:gd name="connsiteY48" fmla="*/ 5711314 h 6858000"/>
              <a:gd name="connsiteX49" fmla="*/ 3506734 w 7013473"/>
              <a:gd name="connsiteY49" fmla="*/ 6120582 h 6858000"/>
              <a:gd name="connsiteX50" fmla="*/ 3506735 w 7013473"/>
              <a:gd name="connsiteY50" fmla="*/ 6120581 h 6858000"/>
              <a:gd name="connsiteX51" fmla="*/ 3097467 w 7013473"/>
              <a:gd name="connsiteY51" fmla="*/ 5711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13473" h="6858000">
                <a:moveTo>
                  <a:pt x="6604205" y="3576483"/>
                </a:moveTo>
                <a:cubicBezTo>
                  <a:pt x="6830237" y="3576483"/>
                  <a:pt x="7013473" y="3759719"/>
                  <a:pt x="7013473" y="3985751"/>
                </a:cubicBezTo>
                <a:cubicBezTo>
                  <a:pt x="7013473" y="4320048"/>
                  <a:pt x="7013472" y="4654345"/>
                  <a:pt x="7013472" y="4988642"/>
                </a:cubicBezTo>
                <a:cubicBezTo>
                  <a:pt x="7013472" y="5214674"/>
                  <a:pt x="6830236" y="5397910"/>
                  <a:pt x="6604204" y="5397910"/>
                </a:cubicBezTo>
                <a:lnTo>
                  <a:pt x="6604205" y="5397909"/>
                </a:lnTo>
                <a:cubicBezTo>
                  <a:pt x="6378173" y="5397909"/>
                  <a:pt x="6194937" y="5214673"/>
                  <a:pt x="6194937" y="4988641"/>
                </a:cubicBezTo>
                <a:lnTo>
                  <a:pt x="6194937" y="3985751"/>
                </a:lnTo>
                <a:cubicBezTo>
                  <a:pt x="6194937" y="3759719"/>
                  <a:pt x="6378173" y="3576483"/>
                  <a:pt x="6604205" y="3576483"/>
                </a:cubicBezTo>
                <a:close/>
                <a:moveTo>
                  <a:pt x="409268" y="3060290"/>
                </a:moveTo>
                <a:cubicBezTo>
                  <a:pt x="635300" y="3060290"/>
                  <a:pt x="818536" y="3243526"/>
                  <a:pt x="818536" y="3469558"/>
                </a:cubicBezTo>
                <a:cubicBezTo>
                  <a:pt x="818536" y="4147984"/>
                  <a:pt x="818535" y="4826410"/>
                  <a:pt x="818535" y="5504836"/>
                </a:cubicBezTo>
                <a:cubicBezTo>
                  <a:pt x="818535" y="5730868"/>
                  <a:pt x="635299" y="5914104"/>
                  <a:pt x="409267" y="5914104"/>
                </a:cubicBezTo>
                <a:lnTo>
                  <a:pt x="409268" y="5914103"/>
                </a:lnTo>
                <a:cubicBezTo>
                  <a:pt x="183236" y="5914103"/>
                  <a:pt x="0" y="5730867"/>
                  <a:pt x="0" y="5504835"/>
                </a:cubicBezTo>
                <a:lnTo>
                  <a:pt x="0" y="3469558"/>
                </a:lnTo>
                <a:cubicBezTo>
                  <a:pt x="0" y="3243526"/>
                  <a:pt x="183236" y="3060290"/>
                  <a:pt x="409268" y="3060290"/>
                </a:cubicBezTo>
                <a:close/>
                <a:moveTo>
                  <a:pt x="1441757" y="2566219"/>
                </a:moveTo>
                <a:cubicBezTo>
                  <a:pt x="1667789" y="2566219"/>
                  <a:pt x="1851025" y="2749455"/>
                  <a:pt x="1851025" y="2975487"/>
                </a:cubicBezTo>
                <a:lnTo>
                  <a:pt x="1851024" y="6858000"/>
                </a:lnTo>
                <a:lnTo>
                  <a:pt x="1032489" y="6858000"/>
                </a:lnTo>
                <a:lnTo>
                  <a:pt x="1032489" y="2975487"/>
                </a:lnTo>
                <a:cubicBezTo>
                  <a:pt x="1032489" y="2749455"/>
                  <a:pt x="1215725" y="2566219"/>
                  <a:pt x="1441757" y="2566219"/>
                </a:cubicBezTo>
                <a:close/>
                <a:moveTo>
                  <a:pt x="5571713" y="1836175"/>
                </a:moveTo>
                <a:cubicBezTo>
                  <a:pt x="5797745" y="1836175"/>
                  <a:pt x="5980981" y="2019412"/>
                  <a:pt x="5980981" y="2245443"/>
                </a:cubicBezTo>
                <a:cubicBezTo>
                  <a:pt x="5980981" y="2901747"/>
                  <a:pt x="5980980" y="3558050"/>
                  <a:pt x="5980980" y="4214354"/>
                </a:cubicBezTo>
                <a:cubicBezTo>
                  <a:pt x="5980980" y="4440386"/>
                  <a:pt x="5797744" y="4623622"/>
                  <a:pt x="5571712" y="4623622"/>
                </a:cubicBezTo>
                <a:lnTo>
                  <a:pt x="5571713" y="4623621"/>
                </a:lnTo>
                <a:cubicBezTo>
                  <a:pt x="5345681" y="4623621"/>
                  <a:pt x="5162445" y="4440385"/>
                  <a:pt x="5162445" y="4214353"/>
                </a:cubicBezTo>
                <a:lnTo>
                  <a:pt x="5162445" y="2245443"/>
                </a:lnTo>
                <a:cubicBezTo>
                  <a:pt x="5162445" y="2019412"/>
                  <a:pt x="5345681" y="1836175"/>
                  <a:pt x="5571713" y="1836175"/>
                </a:cubicBezTo>
                <a:close/>
                <a:moveTo>
                  <a:pt x="4539224" y="1091380"/>
                </a:moveTo>
                <a:cubicBezTo>
                  <a:pt x="4765256" y="1091380"/>
                  <a:pt x="4948492" y="1274616"/>
                  <a:pt x="4948492" y="1500648"/>
                </a:cubicBezTo>
                <a:cubicBezTo>
                  <a:pt x="4948492" y="2703893"/>
                  <a:pt x="4948491" y="3907139"/>
                  <a:pt x="4948491" y="5110384"/>
                </a:cubicBezTo>
                <a:cubicBezTo>
                  <a:pt x="4948491" y="5336416"/>
                  <a:pt x="4765255" y="5519652"/>
                  <a:pt x="4539223" y="5519652"/>
                </a:cubicBezTo>
                <a:lnTo>
                  <a:pt x="4539224" y="5519651"/>
                </a:lnTo>
                <a:cubicBezTo>
                  <a:pt x="4313192" y="5519651"/>
                  <a:pt x="4129956" y="5336415"/>
                  <a:pt x="4129956" y="5110383"/>
                </a:cubicBezTo>
                <a:lnTo>
                  <a:pt x="4129956" y="1500648"/>
                </a:lnTo>
                <a:cubicBezTo>
                  <a:pt x="4129956" y="1274616"/>
                  <a:pt x="4313192" y="1091380"/>
                  <a:pt x="4539224" y="1091380"/>
                </a:cubicBezTo>
                <a:close/>
                <a:moveTo>
                  <a:pt x="2474246" y="774290"/>
                </a:moveTo>
                <a:cubicBezTo>
                  <a:pt x="2700278" y="774290"/>
                  <a:pt x="2883514" y="957526"/>
                  <a:pt x="2883514" y="1183558"/>
                </a:cubicBezTo>
                <a:cubicBezTo>
                  <a:pt x="2883514" y="2567315"/>
                  <a:pt x="2883513" y="3951071"/>
                  <a:pt x="2883513" y="5334828"/>
                </a:cubicBezTo>
                <a:cubicBezTo>
                  <a:pt x="2883513" y="5560860"/>
                  <a:pt x="2700277" y="5744096"/>
                  <a:pt x="2474245" y="5744096"/>
                </a:cubicBezTo>
                <a:lnTo>
                  <a:pt x="2474246" y="5744095"/>
                </a:lnTo>
                <a:cubicBezTo>
                  <a:pt x="2248214" y="5744095"/>
                  <a:pt x="2064978" y="5560859"/>
                  <a:pt x="2064978" y="5334827"/>
                </a:cubicBezTo>
                <a:lnTo>
                  <a:pt x="2064978" y="1183558"/>
                </a:lnTo>
                <a:cubicBezTo>
                  <a:pt x="2064978" y="957526"/>
                  <a:pt x="2248214" y="774290"/>
                  <a:pt x="2474246" y="774290"/>
                </a:cubicBezTo>
                <a:close/>
                <a:moveTo>
                  <a:pt x="3097467" y="0"/>
                </a:moveTo>
                <a:lnTo>
                  <a:pt x="3916003" y="0"/>
                </a:lnTo>
                <a:lnTo>
                  <a:pt x="3916002" y="5711314"/>
                </a:lnTo>
                <a:cubicBezTo>
                  <a:pt x="3916002" y="5937346"/>
                  <a:pt x="3732766" y="6120582"/>
                  <a:pt x="3506734" y="6120582"/>
                </a:cubicBezTo>
                <a:lnTo>
                  <a:pt x="3506735" y="6120581"/>
                </a:lnTo>
                <a:cubicBezTo>
                  <a:pt x="3280703" y="6120581"/>
                  <a:pt x="3097467" y="5937345"/>
                  <a:pt x="3097467" y="5711313"/>
                </a:cubicBezTo>
                <a:close/>
              </a:path>
            </a:pathLst>
          </a:custGeom>
          <a:pattFill prst="pct5">
            <a:fgClr>
              <a:schemeClr val="tx1"/>
            </a:fgClr>
            <a:bgClr>
              <a:schemeClr val="bg1">
                <a:lumMod val="85000"/>
              </a:schemeClr>
            </a:bgClr>
          </a:pattFill>
          <a:effectLst>
            <a:outerShdw blurRad="241300" dist="38100" dir="5400000" algn="t" rotWithShape="0">
              <a:prstClr val="black">
                <a:alpha val="17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475726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30353088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71145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54009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8147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99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70240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20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9092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598437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4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536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454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589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717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12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436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6295745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589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6895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5000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3693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5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44393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092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59031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709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071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6192012"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925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079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06741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7566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5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95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507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72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93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21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8245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5" name="Picture Placeholder 3"/>
          <p:cNvSpPr>
            <a:spLocks noGrp="1"/>
          </p:cNvSpPr>
          <p:nvPr>
            <p:ph type="pic" sz="quarter" idx="11"/>
          </p:nvPr>
        </p:nvSpPr>
        <p:spPr>
          <a:xfrm>
            <a:off x="6192012"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r>
              <a:rPr lang="en-US" dirty="0"/>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5440830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88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68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222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73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393429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7044684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599819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2509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450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9293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2"/>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49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65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81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4" name="Content Placeholder 13"/>
          <p:cNvSpPr>
            <a:spLocks noGrp="1"/>
          </p:cNvSpPr>
          <p:nvPr>
            <p:ph sz="quarter" idx="18"/>
          </p:nvPr>
        </p:nvSpPr>
        <p:spPr>
          <a:xfrm>
            <a:off x="913384" y="4717009"/>
            <a:ext cx="2441448"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6"/>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12" name="Picture Placeholder 3"/>
          <p:cNvSpPr>
            <a:spLocks noGrp="1"/>
          </p:cNvSpPr>
          <p:nvPr>
            <p:ph type="pic" sz="quarter" idx="23"/>
          </p:nvPr>
        </p:nvSpPr>
        <p:spPr>
          <a:xfrm>
            <a:off x="35549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3" name="Picture Placeholder 3"/>
          <p:cNvSpPr>
            <a:spLocks noGrp="1"/>
          </p:cNvSpPr>
          <p:nvPr>
            <p:ph type="pic" sz="quarter" idx="24"/>
          </p:nvPr>
        </p:nvSpPr>
        <p:spPr>
          <a:xfrm>
            <a:off x="61965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88381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56175126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348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8872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56733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9739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340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27138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3004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5714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55120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21165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2"/>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49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65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8184" y="1397002"/>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4" name="Content Placeholder 13"/>
          <p:cNvSpPr>
            <a:spLocks noGrp="1"/>
          </p:cNvSpPr>
          <p:nvPr>
            <p:ph sz="quarter" idx="18"/>
          </p:nvPr>
        </p:nvSpPr>
        <p:spPr>
          <a:xfrm>
            <a:off x="913384" y="4717009"/>
            <a:ext cx="2441448" cy="1326605"/>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9"/>
            <a:ext cx="2441448" cy="1326605"/>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6"/>
            <a:ext cx="2438400" cy="1476165"/>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12" name="Picture Placeholder 3"/>
          <p:cNvSpPr>
            <a:spLocks noGrp="1"/>
          </p:cNvSpPr>
          <p:nvPr>
            <p:ph type="pic" sz="quarter" idx="23"/>
          </p:nvPr>
        </p:nvSpPr>
        <p:spPr>
          <a:xfrm>
            <a:off x="35549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3" name="Picture Placeholder 3"/>
          <p:cNvSpPr>
            <a:spLocks noGrp="1"/>
          </p:cNvSpPr>
          <p:nvPr>
            <p:ph type="pic" sz="quarter" idx="24"/>
          </p:nvPr>
        </p:nvSpPr>
        <p:spPr>
          <a:xfrm>
            <a:off x="61965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8838184" y="3057006"/>
            <a:ext cx="2438400" cy="1476165"/>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69411940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4003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2324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3707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06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3201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5802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416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908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97230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06580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2"/>
            <a:ext cx="10363200" cy="4627563"/>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315008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31272689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839972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379153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8709012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4602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0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949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66210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27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2566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9187486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04915621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5982439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618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6190719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6733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71989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81708010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0573408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510461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286125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55315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Content Placeholder 13"/>
          <p:cNvSpPr>
            <a:spLocks noGrp="1"/>
          </p:cNvSpPr>
          <p:nvPr>
            <p:ph sz="quarter" idx="18"/>
          </p:nvPr>
        </p:nvSpPr>
        <p:spPr>
          <a:xfrm>
            <a:off x="914400"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Tree>
    <p:extLst>
      <p:ext uri="{BB962C8B-B14F-4D97-AF65-F5344CB8AC3E}">
        <p14:creationId xmlns:p14="http://schemas.microsoft.com/office/powerpoint/2010/main" val="270292785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1624651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7241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408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8703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7267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06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68739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597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2878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8732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Content Placeholder 13"/>
          <p:cNvSpPr>
            <a:spLocks noGrp="1"/>
          </p:cNvSpPr>
          <p:nvPr>
            <p:ph sz="quarter" idx="18"/>
          </p:nvPr>
        </p:nvSpPr>
        <p:spPr>
          <a:xfrm>
            <a:off x="914400"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7"/>
            <a:ext cx="5084064" cy="1339207"/>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9354342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38012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94437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663720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76956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40435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6603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68257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896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05309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6992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914400" y="5053712"/>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5053712"/>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5053712"/>
            <a:ext cx="2441448" cy="609398"/>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5053712"/>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76062426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07101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119438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94475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80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338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425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397910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1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0762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5A5F6C-AAB9-442C-A3AF-3FB9FC58D47C}"/>
              </a:ext>
            </a:extLst>
          </p:cNvPr>
          <p:cNvSpPr>
            <a:spLocks noGrp="1"/>
          </p:cNvSpPr>
          <p:nvPr>
            <p:ph type="body" sz="quarter" idx="10"/>
          </p:nvPr>
        </p:nvSpPr>
        <p:spPr>
          <a:xfrm>
            <a:off x="588963" y="1155700"/>
            <a:ext cx="11014075" cy="395710"/>
          </a:xfrm>
        </p:spPr>
        <p:txBody>
          <a:bodyPr wrap="square" lIns="0" tIns="0" rIns="0" bIns="0">
            <a:noAutofit/>
          </a:bodyPr>
          <a:lstStyle>
            <a:lvl1pPr marL="0" indent="0">
              <a:spcAft>
                <a:spcPts val="800"/>
              </a:spcAft>
              <a:buNone/>
              <a:defRPr lang="en-US" sz="1800" dirty="0" smtClean="0">
                <a:ln w="3175">
                  <a:noFill/>
                </a:ln>
                <a:solidFill>
                  <a:schemeClr val="tx1">
                    <a:lumMod val="75000"/>
                    <a:lumOff val="25000"/>
                  </a:schemeClr>
                </a:solidFil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marL="0" lvl="0">
              <a:spcBef>
                <a:spcPct val="0"/>
              </a:spcBef>
            </a:pPr>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80518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914400" y="5053712"/>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5053712"/>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5053712"/>
            <a:ext cx="2441448" cy="609398"/>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5053712"/>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41095406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4A39-DCFD-44C3-0FE8-CE6BD2F330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0800DE-A6E7-4342-F364-BFBC87AAC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CC64F-DC5E-AA99-4BA9-51CA11EF982E}"/>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5D5724CA-3317-5C7C-3C2F-337A1CDB3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EBA84F-C6E6-3B00-DFF5-4178C6833ACC}"/>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372284367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29D9-8998-9140-DFB7-1F4FBFC35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2BE824-7116-97BD-2D72-61B00C33C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5B295-115C-249C-537D-D5BFA97220F4}"/>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85F12813-7A63-1EDC-A4C4-836B6B17D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8D13C-35F2-BC77-449F-72AD81C7C0D4}"/>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162495018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7F2C-047C-7CE1-B351-D65341A731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91518E-2F0E-F130-3DF4-619E4B4579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2FEBB7-4A32-28A9-F609-E5DDE611F899}"/>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E12B47C4-C44C-CAF5-8CA3-59409BB04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56729-3CB0-4E21-9017-92B2E29813E9}"/>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7456386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B63B-64D1-8A1F-728D-B067F4D4F4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9A580-919A-3016-1025-663F665970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C2D42D-F7D5-2E97-791F-FB7B6FD4D4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B5160D-5B7A-89BE-D77F-55F2F58E7A53}"/>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6" name="Footer Placeholder 5">
            <a:extLst>
              <a:ext uri="{FF2B5EF4-FFF2-40B4-BE49-F238E27FC236}">
                <a16:creationId xmlns:a16="http://schemas.microsoft.com/office/drawing/2014/main" id="{C660C806-C1CB-24D6-ABE8-AEB029BE6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0489C-A5A1-5F8E-A4AD-3CA752238C5A}"/>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201943485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BC37-A8A6-1C8D-173A-69A14821BE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F7918-9C32-0A03-6A27-0599676C8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D376EB-91B4-7D9E-0CD4-9B35AB10CB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A68677-0FA5-5596-3C8B-D11D71437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E92698-2008-9B3E-E2DC-3999684014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983712-130E-CA1F-C3AD-BE6F96AE93C7}"/>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8" name="Footer Placeholder 7">
            <a:extLst>
              <a:ext uri="{FF2B5EF4-FFF2-40B4-BE49-F238E27FC236}">
                <a16:creationId xmlns:a16="http://schemas.microsoft.com/office/drawing/2014/main" id="{DB622EC5-796D-A40E-16EF-BDFEDA6718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11878-26AD-9BC6-9696-285B3240166D}"/>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70187352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7651-D48E-3E58-BC4B-EE9D2374A8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59A62A-001B-629F-AD8C-76C494630C17}"/>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4" name="Footer Placeholder 3">
            <a:extLst>
              <a:ext uri="{FF2B5EF4-FFF2-40B4-BE49-F238E27FC236}">
                <a16:creationId xmlns:a16="http://schemas.microsoft.com/office/drawing/2014/main" id="{B371B349-0DD8-87BB-CC39-8C5F0B6348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4C23A7-38BE-5468-816A-275369B1F591}"/>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19028552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C4DC6-F1A1-CE51-6B5B-C8F5E5A401F3}"/>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3" name="Footer Placeholder 2">
            <a:extLst>
              <a:ext uri="{FF2B5EF4-FFF2-40B4-BE49-F238E27FC236}">
                <a16:creationId xmlns:a16="http://schemas.microsoft.com/office/drawing/2014/main" id="{3AE1498B-AC61-FDDD-5A30-4AA0EC3677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677462-BF0E-F06C-B7BB-42DA7DD3A0A8}"/>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120715621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969C-920B-B454-1CD4-8E4E0ECFB5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FE81F5-43E1-8505-961F-CA9DABC18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877F45-4FA8-28EB-5FF9-B495C4B0B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8E2648-FB25-69E7-B9C1-00FAAE6AD842}"/>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6" name="Footer Placeholder 5">
            <a:extLst>
              <a:ext uri="{FF2B5EF4-FFF2-40B4-BE49-F238E27FC236}">
                <a16:creationId xmlns:a16="http://schemas.microsoft.com/office/drawing/2014/main" id="{3FADAC0B-3D38-402B-3BA4-69063BCB6B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608F0-056B-23E0-49E6-7BEF5C606C0C}"/>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369739376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EA19-33E8-BFA9-6ED1-C57334518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047A1-7E78-21BB-B7BA-47B0945CA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B9C17-F1E2-9F63-6485-D556C9BC7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052618-C978-25F9-DA90-C822B63A5979}"/>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6" name="Footer Placeholder 5">
            <a:extLst>
              <a:ext uri="{FF2B5EF4-FFF2-40B4-BE49-F238E27FC236}">
                <a16:creationId xmlns:a16="http://schemas.microsoft.com/office/drawing/2014/main" id="{4FA3218F-889C-C298-8C71-14A51A559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C7F61-8DC8-D84F-A84B-373A4542BE90}"/>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31363449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95DA-48E1-8B44-97CD-DF792FFD39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AA562-70DE-C860-EA14-C3E1FA1B35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C5F7C-FB19-D929-1B1C-64BEDAB90778}"/>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CA66A0C6-A6EF-DADA-42DA-D8FD0409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A9436-6885-BB9B-8DDD-792CFB8B9BF8}"/>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750523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914400" y="5053712"/>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5053712"/>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5053712"/>
            <a:ext cx="3328416"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4748068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78964E-A17C-D952-600E-B601100C4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BB5F70-21B3-ADD3-9CEC-78C04EAF24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7D5DF-09FE-8A9B-E6F8-56D76199D5EE}"/>
              </a:ext>
            </a:extLst>
          </p:cNvPr>
          <p:cNvSpPr>
            <a:spLocks noGrp="1"/>
          </p:cNvSpPr>
          <p:nvPr>
            <p:ph type="dt" sz="half" idx="10"/>
          </p:nvPr>
        </p:nvSpPr>
        <p:spPr/>
        <p:txBody>
          <a:body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D59A26D0-DB09-FF2C-CC8E-6635C07ED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1C916-F88D-C491-28D3-176AFB5D42BF}"/>
              </a:ext>
            </a:extLst>
          </p:cNvPr>
          <p:cNvSpPr>
            <a:spLocks noGrp="1"/>
          </p:cNvSpPr>
          <p:nvPr>
            <p:ph type="sldNum" sz="quarter" idx="12"/>
          </p:nvPr>
        </p:nvSpPr>
        <p:spPr/>
        <p:txBody>
          <a:bodyPr/>
          <a:lstStyle/>
          <a:p>
            <a:fld id="{F38A336F-45D1-4A18-A70C-3CCE597BA0CA}" type="slidenum">
              <a:rPr lang="en-US" smtClean="0"/>
              <a:t>‹#›</a:t>
            </a:fld>
            <a:endParaRPr lang="en-US"/>
          </a:p>
        </p:txBody>
      </p:sp>
    </p:spTree>
    <p:extLst>
      <p:ext uri="{BB962C8B-B14F-4D97-AF65-F5344CB8AC3E}">
        <p14:creationId xmlns:p14="http://schemas.microsoft.com/office/powerpoint/2010/main" val="24512520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914400" y="5053712"/>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5053712"/>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5053712"/>
            <a:ext cx="3328416"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931965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2012"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914400" y="5053712"/>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5053712"/>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347788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2012" y="1396999"/>
            <a:ext cx="5085589" cy="4266109"/>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914400" y="5053712"/>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5053712"/>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7462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3598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914400" y="3431671"/>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3431671"/>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3431671"/>
            <a:ext cx="2441448" cy="609398"/>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3431671"/>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0504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19"/>
          </p:nvPr>
        </p:nvSpPr>
        <p:spPr>
          <a:xfrm>
            <a:off x="914400" y="3431671"/>
            <a:ext cx="24414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3431671"/>
            <a:ext cx="2441448" cy="609398"/>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3431671"/>
            <a:ext cx="2441448" cy="609398"/>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3431671"/>
            <a:ext cx="2441448"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2908668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914400" y="3431671"/>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431671"/>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431671"/>
            <a:ext cx="3328416"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7452661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9" name="Text Placeholder 7"/>
          <p:cNvSpPr>
            <a:spLocks noGrp="1"/>
          </p:cNvSpPr>
          <p:nvPr>
            <p:ph type="body" sz="quarter" idx="21"/>
          </p:nvPr>
        </p:nvSpPr>
        <p:spPr>
          <a:xfrm>
            <a:off x="914400" y="3431671"/>
            <a:ext cx="3328416"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431671"/>
            <a:ext cx="3328416"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431671"/>
            <a:ext cx="3328416" cy="609398"/>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376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2012"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914400" y="3431671"/>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431671"/>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4066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5" name="Picture Placeholder 3"/>
          <p:cNvSpPr>
            <a:spLocks noGrp="1"/>
          </p:cNvSpPr>
          <p:nvPr>
            <p:ph type="pic" sz="quarter" idx="11"/>
          </p:nvPr>
        </p:nvSpPr>
        <p:spPr>
          <a:xfrm>
            <a:off x="6192012" y="1397000"/>
            <a:ext cx="5085589" cy="264406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r>
              <a:rPr lang="en-US" dirty="0"/>
              <a:t>Click icon to add picture</a:t>
            </a:r>
          </a:p>
        </p:txBody>
      </p:sp>
      <p:sp>
        <p:nvSpPr>
          <p:cNvPr id="8" name="Text Placeholder 7"/>
          <p:cNvSpPr>
            <a:spLocks noGrp="1"/>
          </p:cNvSpPr>
          <p:nvPr>
            <p:ph type="body" sz="quarter" idx="21"/>
          </p:nvPr>
        </p:nvSpPr>
        <p:spPr>
          <a:xfrm>
            <a:off x="914400" y="3431671"/>
            <a:ext cx="5084064"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431671"/>
            <a:ext cx="5084064"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5295942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7"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1"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7454563"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32" name="Content Placeholder 13"/>
          <p:cNvSpPr>
            <a:spLocks noGrp="1"/>
          </p:cNvSpPr>
          <p:nvPr>
            <p:ph sz="quarter" idx="24" hasCustomPrompt="1"/>
          </p:nvPr>
        </p:nvSpPr>
        <p:spPr>
          <a:xfrm>
            <a:off x="10362886"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7"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1"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7454563"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0" name="Content Placeholder 13"/>
          <p:cNvSpPr>
            <a:spLocks noGrp="1"/>
          </p:cNvSpPr>
          <p:nvPr>
            <p:ph sz="quarter" idx="32" hasCustomPrompt="1"/>
          </p:nvPr>
        </p:nvSpPr>
        <p:spPr>
          <a:xfrm>
            <a:off x="10362886"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637917"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1"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7454563"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8" name="Content Placeholder 13"/>
          <p:cNvSpPr>
            <a:spLocks noGrp="1"/>
          </p:cNvSpPr>
          <p:nvPr>
            <p:ph sz="quarter" idx="40" hasCustomPrompt="1"/>
          </p:nvPr>
        </p:nvSpPr>
        <p:spPr>
          <a:xfrm>
            <a:off x="10362886"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5337715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7"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1"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7454563"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32" name="Content Placeholder 13"/>
          <p:cNvSpPr>
            <a:spLocks noGrp="1"/>
          </p:cNvSpPr>
          <p:nvPr>
            <p:ph sz="quarter" idx="24" hasCustomPrompt="1"/>
          </p:nvPr>
        </p:nvSpPr>
        <p:spPr>
          <a:xfrm>
            <a:off x="10362886" y="1639789"/>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7"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1"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7454563"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0" name="Content Placeholder 13"/>
          <p:cNvSpPr>
            <a:spLocks noGrp="1"/>
          </p:cNvSpPr>
          <p:nvPr>
            <p:ph sz="quarter" idx="32" hasCustomPrompt="1"/>
          </p:nvPr>
        </p:nvSpPr>
        <p:spPr>
          <a:xfrm>
            <a:off x="10362886" y="3153547"/>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637917"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1"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7454563"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r>
              <a:rPr lang="en-US" dirty="0"/>
              <a:t>Click icon to add picture</a:t>
            </a:r>
          </a:p>
        </p:txBody>
      </p:sp>
      <p:sp>
        <p:nvSpPr>
          <p:cNvPr id="48" name="Content Placeholder 13"/>
          <p:cNvSpPr>
            <a:spLocks noGrp="1"/>
          </p:cNvSpPr>
          <p:nvPr>
            <p:ph sz="quarter" idx="40" hasCustomPrompt="1"/>
          </p:nvPr>
        </p:nvSpPr>
        <p:spPr>
          <a:xfrm>
            <a:off x="10362886" y="4667304"/>
            <a:ext cx="137922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6373129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15354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3" y="4667304"/>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580508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15354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3" y="4667304"/>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5722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2"/>
            <a:ext cx="10363200" cy="4627563"/>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06757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6"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5426633"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9215349"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6"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5426633"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886576"/>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9215349"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21756629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1637916"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5426633"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3" y="1639789"/>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9215349" y="1639790"/>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1637916"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5426633"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3" y="3886576"/>
            <a:ext cx="9144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8" name="Content Placeholder 13"/>
          <p:cNvSpPr>
            <a:spLocks noGrp="1"/>
          </p:cNvSpPr>
          <p:nvPr>
            <p:ph sz="quarter" idx="30" hasCustomPrompt="1"/>
          </p:nvPr>
        </p:nvSpPr>
        <p:spPr>
          <a:xfrm>
            <a:off x="9215349" y="3886577"/>
            <a:ext cx="2314408"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046375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2295374"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8003570"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2295374"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8003570"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3979090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2295374"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8003570" y="1639790"/>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34" name="Content Placeholder 13"/>
          <p:cNvSpPr>
            <a:spLocks noGrp="1"/>
          </p:cNvSpPr>
          <p:nvPr>
            <p:ph sz="quarter" idx="26" hasCustomPrompt="1"/>
          </p:nvPr>
        </p:nvSpPr>
        <p:spPr>
          <a:xfrm>
            <a:off x="2295374"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5" cy="115214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36" name="Content Placeholder 13"/>
          <p:cNvSpPr>
            <a:spLocks noGrp="1"/>
          </p:cNvSpPr>
          <p:nvPr>
            <p:ph sz="quarter" idx="28" hasCustomPrompt="1"/>
          </p:nvPr>
        </p:nvSpPr>
        <p:spPr>
          <a:xfrm>
            <a:off x="8003570" y="3886577"/>
            <a:ext cx="3558679" cy="194224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77994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343360"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575389"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128297"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4360326"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913235"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8145264"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8156496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575389"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4360326"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8145264" y="3256994"/>
            <a:ext cx="3376937"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9" name="Picture Placeholder 3"/>
          <p:cNvSpPr>
            <a:spLocks noGrp="1"/>
          </p:cNvSpPr>
          <p:nvPr>
            <p:ph type="pic" sz="quarter" idx="10"/>
          </p:nvPr>
        </p:nvSpPr>
        <p:spPr>
          <a:xfrm>
            <a:off x="1343360"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0" name="Picture Placeholder 3"/>
          <p:cNvSpPr>
            <a:spLocks noGrp="1"/>
          </p:cNvSpPr>
          <p:nvPr>
            <p:ph type="pic" sz="quarter" idx="19"/>
          </p:nvPr>
        </p:nvSpPr>
        <p:spPr>
          <a:xfrm>
            <a:off x="5128297"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11" name="Picture Placeholder 3"/>
          <p:cNvSpPr>
            <a:spLocks noGrp="1"/>
          </p:cNvSpPr>
          <p:nvPr>
            <p:ph type="pic" sz="quarter" idx="21"/>
          </p:nvPr>
        </p:nvSpPr>
        <p:spPr>
          <a:xfrm>
            <a:off x="8913235"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Tree>
    <p:extLst>
      <p:ext uri="{BB962C8B-B14F-4D97-AF65-F5344CB8AC3E}">
        <p14:creationId xmlns:p14="http://schemas.microsoft.com/office/powerpoint/2010/main" val="11549638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000736"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4" name="Content Placeholder 13"/>
          <p:cNvSpPr>
            <a:spLocks noGrp="1"/>
          </p:cNvSpPr>
          <p:nvPr>
            <p:ph sz="quarter" idx="18" hasCustomPrompt="1"/>
          </p:nvPr>
        </p:nvSpPr>
        <p:spPr>
          <a:xfrm>
            <a:off x="719255"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804599"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28" name="Content Placeholder 13"/>
          <p:cNvSpPr>
            <a:spLocks noGrp="1"/>
          </p:cNvSpPr>
          <p:nvPr>
            <p:ph sz="quarter" idx="20" hasCustomPrompt="1"/>
          </p:nvPr>
        </p:nvSpPr>
        <p:spPr>
          <a:xfrm>
            <a:off x="3523117"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608461"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30" name="Content Placeholder 13"/>
          <p:cNvSpPr>
            <a:spLocks noGrp="1"/>
          </p:cNvSpPr>
          <p:nvPr>
            <p:ph sz="quarter" idx="22" hasCustomPrompt="1"/>
          </p:nvPr>
        </p:nvSpPr>
        <p:spPr>
          <a:xfrm>
            <a:off x="6326979"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9412323"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dirty="0"/>
              <a:t>Click icon to add picture</a:t>
            </a:r>
          </a:p>
        </p:txBody>
      </p:sp>
      <p:sp>
        <p:nvSpPr>
          <p:cNvPr id="11" name="Content Placeholder 13"/>
          <p:cNvSpPr>
            <a:spLocks noGrp="1"/>
          </p:cNvSpPr>
          <p:nvPr>
            <p:ph sz="quarter" idx="43" hasCustomPrompt="1"/>
          </p:nvPr>
        </p:nvSpPr>
        <p:spPr>
          <a:xfrm>
            <a:off x="9130842"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0946509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14" name="Content Placeholder 13"/>
          <p:cNvSpPr>
            <a:spLocks noGrp="1"/>
          </p:cNvSpPr>
          <p:nvPr>
            <p:ph sz="quarter" idx="18" hasCustomPrompt="1"/>
          </p:nvPr>
        </p:nvSpPr>
        <p:spPr>
          <a:xfrm>
            <a:off x="719255"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8" name="Content Placeholder 13"/>
          <p:cNvSpPr>
            <a:spLocks noGrp="1"/>
          </p:cNvSpPr>
          <p:nvPr>
            <p:ph sz="quarter" idx="20" hasCustomPrompt="1"/>
          </p:nvPr>
        </p:nvSpPr>
        <p:spPr>
          <a:xfrm>
            <a:off x="3523117"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0" name="Content Placeholder 13"/>
          <p:cNvSpPr>
            <a:spLocks noGrp="1"/>
          </p:cNvSpPr>
          <p:nvPr>
            <p:ph sz="quarter" idx="22" hasCustomPrompt="1"/>
          </p:nvPr>
        </p:nvSpPr>
        <p:spPr>
          <a:xfrm>
            <a:off x="6326979"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1" name="Content Placeholder 13"/>
          <p:cNvSpPr>
            <a:spLocks noGrp="1"/>
          </p:cNvSpPr>
          <p:nvPr>
            <p:ph sz="quarter" idx="43" hasCustomPrompt="1"/>
          </p:nvPr>
        </p:nvSpPr>
        <p:spPr>
          <a:xfrm>
            <a:off x="9130842" y="3256994"/>
            <a:ext cx="2403956" cy="2403219"/>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2" name="Picture Placeholder 3"/>
          <p:cNvSpPr>
            <a:spLocks noGrp="1"/>
          </p:cNvSpPr>
          <p:nvPr>
            <p:ph type="pic" sz="quarter" idx="10"/>
          </p:nvPr>
        </p:nvSpPr>
        <p:spPr>
          <a:xfrm>
            <a:off x="1000736"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r>
              <a:rPr lang="en-US" dirty="0"/>
              <a:t>Click icon to add picture</a:t>
            </a:r>
          </a:p>
        </p:txBody>
      </p:sp>
      <p:sp>
        <p:nvSpPr>
          <p:cNvPr id="13" name="Picture Placeholder 3"/>
          <p:cNvSpPr>
            <a:spLocks noGrp="1"/>
          </p:cNvSpPr>
          <p:nvPr>
            <p:ph type="pic" sz="quarter" idx="19"/>
          </p:nvPr>
        </p:nvSpPr>
        <p:spPr>
          <a:xfrm>
            <a:off x="3804599"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r>
              <a:rPr lang="en-US" dirty="0"/>
              <a:t>Click icon to add picture</a:t>
            </a:r>
          </a:p>
        </p:txBody>
      </p:sp>
      <p:sp>
        <p:nvSpPr>
          <p:cNvPr id="15" name="Picture Placeholder 3"/>
          <p:cNvSpPr>
            <a:spLocks noGrp="1"/>
          </p:cNvSpPr>
          <p:nvPr>
            <p:ph type="pic" sz="quarter" idx="21"/>
          </p:nvPr>
        </p:nvSpPr>
        <p:spPr>
          <a:xfrm>
            <a:off x="6608461" y="1639790"/>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r>
              <a:rPr lang="en-US" dirty="0"/>
              <a:t>Click icon to add picture</a:t>
            </a:r>
          </a:p>
        </p:txBody>
      </p:sp>
      <p:sp>
        <p:nvSpPr>
          <p:cNvPr id="16" name="Picture Placeholder 3"/>
          <p:cNvSpPr>
            <a:spLocks noGrp="1"/>
          </p:cNvSpPr>
          <p:nvPr>
            <p:ph type="pic" sz="quarter" idx="42"/>
          </p:nvPr>
        </p:nvSpPr>
        <p:spPr>
          <a:xfrm>
            <a:off x="9412323" y="1639789"/>
            <a:ext cx="1840992" cy="1380744"/>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r>
              <a:rPr lang="en-US" dirty="0"/>
              <a:t>Click icon to add picture</a:t>
            </a:r>
          </a:p>
        </p:txBody>
      </p:sp>
    </p:spTree>
    <p:extLst>
      <p:ext uri="{BB962C8B-B14F-4D97-AF65-F5344CB8AC3E}">
        <p14:creationId xmlns:p14="http://schemas.microsoft.com/office/powerpoint/2010/main" val="29709038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2" y="1268759"/>
            <a:ext cx="2352260" cy="3535680"/>
          </a:xfrm>
          <a:solidFill>
            <a:schemeClr val="bg1">
              <a:lumMod val="95000"/>
            </a:schemeClr>
          </a:solidFill>
        </p:spPr>
        <p:txBody>
          <a:bodyPr anchor="ctr">
            <a:normAutofit/>
          </a:bodyPr>
          <a:lstStyle>
            <a:lvl1pPr marL="0" indent="0" algn="ctr">
              <a:buNone/>
              <a:defRPr sz="1050"/>
            </a:lvl1pPr>
          </a:lstStyle>
          <a:p>
            <a:r>
              <a:rPr lang="en-US" dirty="0"/>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050"/>
            </a:lvl1pPr>
          </a:lstStyle>
          <a:p>
            <a:r>
              <a:rPr lang="en-US" dirty="0"/>
              <a:t>Click icon to add picture</a:t>
            </a:r>
          </a:p>
        </p:txBody>
      </p:sp>
      <p:sp>
        <p:nvSpPr>
          <p:cNvPr id="8" name="Text Placeholder 9"/>
          <p:cNvSpPr>
            <a:spLocks noGrp="1"/>
          </p:cNvSpPr>
          <p:nvPr>
            <p:ph type="body" sz="quarter" idx="14"/>
          </p:nvPr>
        </p:nvSpPr>
        <p:spPr>
          <a:xfrm>
            <a:off x="3467709" y="1268759"/>
            <a:ext cx="2479811"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2" y="4980567"/>
            <a:ext cx="503311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2" y="4980567"/>
            <a:ext cx="5019629" cy="958851"/>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8038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15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1581256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264B671-04FB-4BF2-A3C9-AA2C3E69CAC9}"/>
              </a:ext>
            </a:extLst>
          </p:cNvPr>
          <p:cNvSpPr>
            <a:spLocks noGrp="1"/>
          </p:cNvSpPr>
          <p:nvPr>
            <p:ph type="pic" sz="quarter" idx="15" hasCustomPrompt="1"/>
          </p:nvPr>
        </p:nvSpPr>
        <p:spPr>
          <a:xfrm>
            <a:off x="5641113" y="2094807"/>
            <a:ext cx="4180758" cy="2651760"/>
          </a:xfrm>
          <a:custGeom>
            <a:avLst/>
            <a:gdLst>
              <a:gd name="connsiteX0" fmla="*/ 0 w 8362604"/>
              <a:gd name="connsiteY0" fmla="*/ 0 h 5303520"/>
              <a:gd name="connsiteX1" fmla="*/ 8362604 w 8362604"/>
              <a:gd name="connsiteY1" fmla="*/ 0 h 5303520"/>
              <a:gd name="connsiteX2" fmla="*/ 8362604 w 8362604"/>
              <a:gd name="connsiteY2" fmla="*/ 5303520 h 5303520"/>
              <a:gd name="connsiteX3" fmla="*/ 0 w 8362604"/>
              <a:gd name="connsiteY3" fmla="*/ 5303520 h 5303520"/>
            </a:gdLst>
            <a:ahLst/>
            <a:cxnLst>
              <a:cxn ang="0">
                <a:pos x="connsiteX0" y="connsiteY0"/>
              </a:cxn>
              <a:cxn ang="0">
                <a:pos x="connsiteX1" y="connsiteY1"/>
              </a:cxn>
              <a:cxn ang="0">
                <a:pos x="connsiteX2" y="connsiteY2"/>
              </a:cxn>
              <a:cxn ang="0">
                <a:pos x="connsiteX3" y="connsiteY3"/>
              </a:cxn>
            </a:cxnLst>
            <a:rect l="l" t="t" r="r" b="b"/>
            <a:pathLst>
              <a:path w="8362604" h="5303520">
                <a:moveTo>
                  <a:pt x="0" y="0"/>
                </a:moveTo>
                <a:lnTo>
                  <a:pt x="8362604" y="0"/>
                </a:lnTo>
                <a:lnTo>
                  <a:pt x="8362604" y="5303520"/>
                </a:lnTo>
                <a:lnTo>
                  <a:pt x="0" y="5303520"/>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Tree>
    <p:extLst>
      <p:ext uri="{BB962C8B-B14F-4D97-AF65-F5344CB8AC3E}">
        <p14:creationId xmlns:p14="http://schemas.microsoft.com/office/powerpoint/2010/main" val="8738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113A180-F724-41FE-9C73-4938D5C7BB46}"/>
              </a:ext>
            </a:extLst>
          </p:cNvPr>
          <p:cNvSpPr>
            <a:spLocks noGrp="1"/>
          </p:cNvSpPr>
          <p:nvPr>
            <p:ph type="pic" sz="quarter" idx="14" hasCustomPrompt="1"/>
          </p:nvPr>
        </p:nvSpPr>
        <p:spPr>
          <a:xfrm>
            <a:off x="1184515" y="-156137"/>
            <a:ext cx="2344011" cy="3158444"/>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4" name="Picture Placeholder 13">
            <a:extLst>
              <a:ext uri="{FF2B5EF4-FFF2-40B4-BE49-F238E27FC236}">
                <a16:creationId xmlns:a16="http://schemas.microsoft.com/office/drawing/2014/main" id="{D960CD4A-87FE-40AC-AFBD-D7F9C99F57E1}"/>
              </a:ext>
            </a:extLst>
          </p:cNvPr>
          <p:cNvSpPr>
            <a:spLocks noGrp="1"/>
          </p:cNvSpPr>
          <p:nvPr>
            <p:ph type="pic" sz="quarter" idx="15" hasCustomPrompt="1"/>
          </p:nvPr>
        </p:nvSpPr>
        <p:spPr>
          <a:xfrm>
            <a:off x="4065081" y="1302855"/>
            <a:ext cx="2344011" cy="3158444"/>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6" name="Picture Placeholder 15">
            <a:extLst>
              <a:ext uri="{FF2B5EF4-FFF2-40B4-BE49-F238E27FC236}">
                <a16:creationId xmlns:a16="http://schemas.microsoft.com/office/drawing/2014/main" id="{11A87CAC-ECB9-4C53-BF71-04AECD02A2BF}"/>
              </a:ext>
            </a:extLst>
          </p:cNvPr>
          <p:cNvSpPr>
            <a:spLocks noGrp="1"/>
          </p:cNvSpPr>
          <p:nvPr>
            <p:ph type="pic" sz="quarter" idx="16" hasCustomPrompt="1"/>
          </p:nvPr>
        </p:nvSpPr>
        <p:spPr>
          <a:xfrm>
            <a:off x="4065081" y="-2730798"/>
            <a:ext cx="2344011" cy="3158444"/>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5" name="Picture Placeholder 14">
            <a:extLst>
              <a:ext uri="{FF2B5EF4-FFF2-40B4-BE49-F238E27FC236}">
                <a16:creationId xmlns:a16="http://schemas.microsoft.com/office/drawing/2014/main" id="{DFB88B6E-A732-40E0-97CA-F22AED92B6D3}"/>
              </a:ext>
            </a:extLst>
          </p:cNvPr>
          <p:cNvSpPr>
            <a:spLocks noGrp="1"/>
          </p:cNvSpPr>
          <p:nvPr>
            <p:ph type="pic" sz="quarter" idx="17" hasCustomPrompt="1"/>
          </p:nvPr>
        </p:nvSpPr>
        <p:spPr>
          <a:xfrm>
            <a:off x="1184515" y="3870622"/>
            <a:ext cx="2344011" cy="3158444"/>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7" name="Picture Placeholder 16">
            <a:extLst>
              <a:ext uri="{FF2B5EF4-FFF2-40B4-BE49-F238E27FC236}">
                <a16:creationId xmlns:a16="http://schemas.microsoft.com/office/drawing/2014/main" id="{B13DDE8C-881D-4F96-B5B5-30317AE41EF1}"/>
              </a:ext>
            </a:extLst>
          </p:cNvPr>
          <p:cNvSpPr>
            <a:spLocks noGrp="1"/>
          </p:cNvSpPr>
          <p:nvPr>
            <p:ph type="pic" sz="quarter" idx="18" hasCustomPrompt="1"/>
          </p:nvPr>
        </p:nvSpPr>
        <p:spPr>
          <a:xfrm>
            <a:off x="4065081" y="5329613"/>
            <a:ext cx="2344011" cy="3158444"/>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Tree>
    <p:extLst>
      <p:ext uri="{BB962C8B-B14F-4D97-AF65-F5344CB8AC3E}">
        <p14:creationId xmlns:p14="http://schemas.microsoft.com/office/powerpoint/2010/main" val="4859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grpId="0" nodeType="withEffect">
                                  <p:stCondLst>
                                    <p:cond delay="8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5" grpId="0" animBg="1"/>
      <p:bldP spid="1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34B5EFF-238C-40C8-BE5C-108DBD4C97FA}"/>
              </a:ext>
            </a:extLst>
          </p:cNvPr>
          <p:cNvSpPr>
            <a:spLocks noGrp="1"/>
          </p:cNvSpPr>
          <p:nvPr>
            <p:ph type="pic" sz="quarter" idx="13" hasCustomPrompt="1"/>
          </p:nvPr>
        </p:nvSpPr>
        <p:spPr>
          <a:xfrm>
            <a:off x="3786612" y="2626427"/>
            <a:ext cx="4618177" cy="2930056"/>
          </a:xfrm>
          <a:custGeom>
            <a:avLst/>
            <a:gdLst>
              <a:gd name="connsiteX0" fmla="*/ 0 w 9237556"/>
              <a:gd name="connsiteY0" fmla="*/ 0 h 5860112"/>
              <a:gd name="connsiteX1" fmla="*/ 9237556 w 9237556"/>
              <a:gd name="connsiteY1" fmla="*/ 0 h 5860112"/>
              <a:gd name="connsiteX2" fmla="*/ 9237556 w 9237556"/>
              <a:gd name="connsiteY2" fmla="*/ 5860112 h 5860112"/>
              <a:gd name="connsiteX3" fmla="*/ 0 w 9237556"/>
              <a:gd name="connsiteY3" fmla="*/ 5860112 h 5860112"/>
            </a:gdLst>
            <a:ahLst/>
            <a:cxnLst>
              <a:cxn ang="0">
                <a:pos x="connsiteX0" y="connsiteY0"/>
              </a:cxn>
              <a:cxn ang="0">
                <a:pos x="connsiteX1" y="connsiteY1"/>
              </a:cxn>
              <a:cxn ang="0">
                <a:pos x="connsiteX2" y="connsiteY2"/>
              </a:cxn>
              <a:cxn ang="0">
                <a:pos x="connsiteX3" y="connsiteY3"/>
              </a:cxn>
            </a:cxnLst>
            <a:rect l="l" t="t" r="r" b="b"/>
            <a:pathLst>
              <a:path w="9237556" h="5860112">
                <a:moveTo>
                  <a:pt x="0" y="0"/>
                </a:moveTo>
                <a:lnTo>
                  <a:pt x="9237556" y="0"/>
                </a:lnTo>
                <a:lnTo>
                  <a:pt x="9237556" y="5860112"/>
                </a:lnTo>
                <a:lnTo>
                  <a:pt x="0" y="5860112"/>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0" name="Picture Placeholder 9">
            <a:extLst>
              <a:ext uri="{FF2B5EF4-FFF2-40B4-BE49-F238E27FC236}">
                <a16:creationId xmlns:a16="http://schemas.microsoft.com/office/drawing/2014/main" id="{4CB8B193-21A9-4911-ADF6-A6B0D3604DB7}"/>
              </a:ext>
            </a:extLst>
          </p:cNvPr>
          <p:cNvSpPr>
            <a:spLocks noGrp="1"/>
          </p:cNvSpPr>
          <p:nvPr>
            <p:ph type="pic" sz="quarter" idx="12" hasCustomPrompt="1"/>
          </p:nvPr>
        </p:nvSpPr>
        <p:spPr>
          <a:xfrm>
            <a:off x="2921200" y="3758964"/>
            <a:ext cx="989829" cy="2054546"/>
          </a:xfrm>
          <a:custGeom>
            <a:avLst/>
            <a:gdLst>
              <a:gd name="connsiteX0" fmla="*/ 237450 w 1979915"/>
              <a:gd name="connsiteY0" fmla="*/ 0 h 4109092"/>
              <a:gd name="connsiteX1" fmla="*/ 410300 w 1979915"/>
              <a:gd name="connsiteY1" fmla="*/ 0 h 4109092"/>
              <a:gd name="connsiteX2" fmla="*/ 445219 w 1979915"/>
              <a:gd name="connsiteY2" fmla="*/ 34956 h 4109092"/>
              <a:gd name="connsiteX3" fmla="*/ 572674 w 1979915"/>
              <a:gd name="connsiteY3" fmla="*/ 162546 h 4109092"/>
              <a:gd name="connsiteX4" fmla="*/ 1407241 w 1979915"/>
              <a:gd name="connsiteY4" fmla="*/ 162546 h 4109092"/>
              <a:gd name="connsiteX5" fmla="*/ 1534696 w 1979915"/>
              <a:gd name="connsiteY5" fmla="*/ 34956 h 4109092"/>
              <a:gd name="connsiteX6" fmla="*/ 1569615 w 1979915"/>
              <a:gd name="connsiteY6" fmla="*/ 0 h 4109092"/>
              <a:gd name="connsiteX7" fmla="*/ 1742465 w 1979915"/>
              <a:gd name="connsiteY7" fmla="*/ 0 h 4109092"/>
              <a:gd name="connsiteX8" fmla="*/ 1979915 w 1979915"/>
              <a:gd name="connsiteY8" fmla="*/ 239449 h 4109092"/>
              <a:gd name="connsiteX9" fmla="*/ 1979915 w 1979915"/>
              <a:gd name="connsiteY9" fmla="*/ 3869643 h 4109092"/>
              <a:gd name="connsiteX10" fmla="*/ 1742465 w 1979915"/>
              <a:gd name="connsiteY10" fmla="*/ 4109092 h 4109092"/>
              <a:gd name="connsiteX11" fmla="*/ 237450 w 1979915"/>
              <a:gd name="connsiteY11" fmla="*/ 4109092 h 4109092"/>
              <a:gd name="connsiteX12" fmla="*/ 0 w 1979915"/>
              <a:gd name="connsiteY12" fmla="*/ 3869643 h 4109092"/>
              <a:gd name="connsiteX13" fmla="*/ 0 w 1979915"/>
              <a:gd name="connsiteY13" fmla="*/ 239449 h 4109092"/>
              <a:gd name="connsiteX14" fmla="*/ 237450 w 1979915"/>
              <a:gd name="connsiteY14" fmla="*/ 0 h 410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9915" h="4109092">
                <a:moveTo>
                  <a:pt x="237450" y="0"/>
                </a:moveTo>
                <a:cubicBezTo>
                  <a:pt x="237450" y="0"/>
                  <a:pt x="237450" y="0"/>
                  <a:pt x="410300" y="0"/>
                </a:cubicBezTo>
                <a:cubicBezTo>
                  <a:pt x="429506" y="0"/>
                  <a:pt x="445219" y="15730"/>
                  <a:pt x="445219" y="34956"/>
                </a:cubicBezTo>
                <a:cubicBezTo>
                  <a:pt x="445219" y="106616"/>
                  <a:pt x="501090" y="162546"/>
                  <a:pt x="572674" y="162546"/>
                </a:cubicBezTo>
                <a:cubicBezTo>
                  <a:pt x="572674" y="162546"/>
                  <a:pt x="572674" y="162546"/>
                  <a:pt x="1407241" y="162546"/>
                </a:cubicBezTo>
                <a:cubicBezTo>
                  <a:pt x="1477080" y="162546"/>
                  <a:pt x="1534696" y="106616"/>
                  <a:pt x="1534696" y="34956"/>
                </a:cubicBezTo>
                <a:cubicBezTo>
                  <a:pt x="1534696" y="15730"/>
                  <a:pt x="1550410" y="0"/>
                  <a:pt x="1569615" y="0"/>
                </a:cubicBezTo>
                <a:cubicBezTo>
                  <a:pt x="1569615" y="0"/>
                  <a:pt x="1569615" y="0"/>
                  <a:pt x="1742465" y="0"/>
                </a:cubicBezTo>
                <a:cubicBezTo>
                  <a:pt x="1873412" y="0"/>
                  <a:pt x="1978169" y="106616"/>
                  <a:pt x="1979915" y="239449"/>
                </a:cubicBezTo>
                <a:cubicBezTo>
                  <a:pt x="1979915" y="239449"/>
                  <a:pt x="1979915" y="239449"/>
                  <a:pt x="1979915" y="3869643"/>
                </a:cubicBezTo>
                <a:cubicBezTo>
                  <a:pt x="1978169" y="4002476"/>
                  <a:pt x="1873412" y="4109092"/>
                  <a:pt x="1742465" y="4109092"/>
                </a:cubicBezTo>
                <a:cubicBezTo>
                  <a:pt x="1742465" y="4109092"/>
                  <a:pt x="1742465" y="4109092"/>
                  <a:pt x="237450" y="4109092"/>
                </a:cubicBezTo>
                <a:cubicBezTo>
                  <a:pt x="106503" y="4109092"/>
                  <a:pt x="0" y="4000728"/>
                  <a:pt x="0" y="3869643"/>
                </a:cubicBezTo>
                <a:cubicBezTo>
                  <a:pt x="0" y="3869643"/>
                  <a:pt x="0" y="3869643"/>
                  <a:pt x="0" y="239449"/>
                </a:cubicBezTo>
                <a:cubicBezTo>
                  <a:pt x="0" y="108364"/>
                  <a:pt x="106503" y="0"/>
                  <a:pt x="237450"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
        <p:nvSpPr>
          <p:cNvPr id="12" name="Picture Placeholder 11">
            <a:extLst>
              <a:ext uri="{FF2B5EF4-FFF2-40B4-BE49-F238E27FC236}">
                <a16:creationId xmlns:a16="http://schemas.microsoft.com/office/drawing/2014/main" id="{CC12EAB8-FC4C-4BF1-ABD1-C6F7F35FB715}"/>
              </a:ext>
            </a:extLst>
          </p:cNvPr>
          <p:cNvSpPr>
            <a:spLocks noGrp="1"/>
          </p:cNvSpPr>
          <p:nvPr>
            <p:ph type="pic" sz="quarter" idx="14" hasCustomPrompt="1"/>
          </p:nvPr>
        </p:nvSpPr>
        <p:spPr>
          <a:xfrm>
            <a:off x="8361187" y="3306316"/>
            <a:ext cx="1767618" cy="2381781"/>
          </a:xfrm>
          <a:custGeom>
            <a:avLst/>
            <a:gdLst>
              <a:gd name="connsiteX0" fmla="*/ 0 w 3535696"/>
              <a:gd name="connsiteY0" fmla="*/ 0 h 4763562"/>
              <a:gd name="connsiteX1" fmla="*/ 3535696 w 3535696"/>
              <a:gd name="connsiteY1" fmla="*/ 0 h 4763562"/>
              <a:gd name="connsiteX2" fmla="*/ 3535696 w 3535696"/>
              <a:gd name="connsiteY2" fmla="*/ 4763562 h 4763562"/>
              <a:gd name="connsiteX3" fmla="*/ 0 w 3535696"/>
              <a:gd name="connsiteY3" fmla="*/ 4763562 h 4763562"/>
            </a:gdLst>
            <a:ahLst/>
            <a:cxnLst>
              <a:cxn ang="0">
                <a:pos x="connsiteX0" y="connsiteY0"/>
              </a:cxn>
              <a:cxn ang="0">
                <a:pos x="connsiteX1" y="connsiteY1"/>
              </a:cxn>
              <a:cxn ang="0">
                <a:pos x="connsiteX2" y="connsiteY2"/>
              </a:cxn>
              <a:cxn ang="0">
                <a:pos x="connsiteX3" y="connsiteY3"/>
              </a:cxn>
            </a:cxnLst>
            <a:rect l="l" t="t" r="r" b="b"/>
            <a:pathLst>
              <a:path w="3535696" h="4763562">
                <a:moveTo>
                  <a:pt x="0" y="0"/>
                </a:moveTo>
                <a:lnTo>
                  <a:pt x="3535696" y="0"/>
                </a:lnTo>
                <a:lnTo>
                  <a:pt x="3535696" y="4763562"/>
                </a:lnTo>
                <a:lnTo>
                  <a:pt x="0" y="4763562"/>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Tree>
    <p:extLst>
      <p:ext uri="{BB962C8B-B14F-4D97-AF65-F5344CB8AC3E}">
        <p14:creationId xmlns:p14="http://schemas.microsoft.com/office/powerpoint/2010/main" val="329113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CBF66C0-0EAC-492F-A28F-DB86D5A3ACBD}"/>
              </a:ext>
            </a:extLst>
          </p:cNvPr>
          <p:cNvSpPr>
            <a:spLocks noGrp="1"/>
          </p:cNvSpPr>
          <p:nvPr>
            <p:ph type="pic" sz="quarter" idx="11" hasCustomPrompt="1"/>
          </p:nvPr>
        </p:nvSpPr>
        <p:spPr>
          <a:xfrm>
            <a:off x="1705267" y="1529578"/>
            <a:ext cx="3417157" cy="7092850"/>
          </a:xfrm>
          <a:custGeom>
            <a:avLst/>
            <a:gdLst>
              <a:gd name="connsiteX0" fmla="*/ 819742 w 6835203"/>
              <a:gd name="connsiteY0" fmla="*/ 0 h 14185700"/>
              <a:gd name="connsiteX1" fmla="*/ 1416466 w 6835203"/>
              <a:gd name="connsiteY1" fmla="*/ 0 h 14185700"/>
              <a:gd name="connsiteX2" fmla="*/ 1537016 w 6835203"/>
              <a:gd name="connsiteY2" fmla="*/ 120678 h 14185700"/>
              <a:gd name="connsiteX3" fmla="*/ 1977025 w 6835203"/>
              <a:gd name="connsiteY3" fmla="*/ 561153 h 14185700"/>
              <a:gd name="connsiteX4" fmla="*/ 4858178 w 6835203"/>
              <a:gd name="connsiteY4" fmla="*/ 561153 h 14185700"/>
              <a:gd name="connsiteX5" fmla="*/ 5298186 w 6835203"/>
              <a:gd name="connsiteY5" fmla="*/ 120678 h 14185700"/>
              <a:gd name="connsiteX6" fmla="*/ 5418737 w 6835203"/>
              <a:gd name="connsiteY6" fmla="*/ 0 h 14185700"/>
              <a:gd name="connsiteX7" fmla="*/ 6015461 w 6835203"/>
              <a:gd name="connsiteY7" fmla="*/ 0 h 14185700"/>
              <a:gd name="connsiteX8" fmla="*/ 6835203 w 6835203"/>
              <a:gd name="connsiteY8" fmla="*/ 826644 h 14185700"/>
              <a:gd name="connsiteX9" fmla="*/ 6835203 w 6835203"/>
              <a:gd name="connsiteY9" fmla="*/ 13359055 h 14185700"/>
              <a:gd name="connsiteX10" fmla="*/ 6015461 w 6835203"/>
              <a:gd name="connsiteY10" fmla="*/ 14185700 h 14185700"/>
              <a:gd name="connsiteX11" fmla="*/ 819742 w 6835203"/>
              <a:gd name="connsiteY11" fmla="*/ 14185700 h 14185700"/>
              <a:gd name="connsiteX12" fmla="*/ 0 w 6835203"/>
              <a:gd name="connsiteY12" fmla="*/ 13359055 h 14185700"/>
              <a:gd name="connsiteX13" fmla="*/ 0 w 6835203"/>
              <a:gd name="connsiteY13" fmla="*/ 826644 h 14185700"/>
              <a:gd name="connsiteX14" fmla="*/ 819742 w 6835203"/>
              <a:gd name="connsiteY14" fmla="*/ 0 h 1418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35203" h="14185700">
                <a:moveTo>
                  <a:pt x="819742" y="0"/>
                </a:moveTo>
                <a:cubicBezTo>
                  <a:pt x="819742" y="0"/>
                  <a:pt x="819742" y="0"/>
                  <a:pt x="1416466" y="0"/>
                </a:cubicBezTo>
                <a:cubicBezTo>
                  <a:pt x="1482769" y="0"/>
                  <a:pt x="1537016" y="54305"/>
                  <a:pt x="1537016" y="120678"/>
                </a:cubicBezTo>
                <a:cubicBezTo>
                  <a:pt x="1537016" y="368068"/>
                  <a:pt x="1729897" y="561153"/>
                  <a:pt x="1977025" y="561153"/>
                </a:cubicBezTo>
                <a:cubicBezTo>
                  <a:pt x="1977025" y="561153"/>
                  <a:pt x="1977025" y="561153"/>
                  <a:pt x="4858178" y="561153"/>
                </a:cubicBezTo>
                <a:cubicBezTo>
                  <a:pt x="5099278" y="561153"/>
                  <a:pt x="5298186" y="368068"/>
                  <a:pt x="5298186" y="120678"/>
                </a:cubicBezTo>
                <a:cubicBezTo>
                  <a:pt x="5298186" y="54305"/>
                  <a:pt x="5352434" y="0"/>
                  <a:pt x="5418737" y="0"/>
                </a:cubicBezTo>
                <a:cubicBezTo>
                  <a:pt x="5418737" y="0"/>
                  <a:pt x="5418737" y="0"/>
                  <a:pt x="6015461" y="0"/>
                </a:cubicBezTo>
                <a:cubicBezTo>
                  <a:pt x="6467524" y="0"/>
                  <a:pt x="6829176" y="368068"/>
                  <a:pt x="6835203" y="826644"/>
                </a:cubicBezTo>
                <a:cubicBezTo>
                  <a:pt x="6835203" y="826644"/>
                  <a:pt x="6835203" y="826644"/>
                  <a:pt x="6835203" y="13359055"/>
                </a:cubicBezTo>
                <a:cubicBezTo>
                  <a:pt x="6829176" y="13817632"/>
                  <a:pt x="6467524" y="14185700"/>
                  <a:pt x="6015461" y="14185700"/>
                </a:cubicBezTo>
                <a:cubicBezTo>
                  <a:pt x="6015461" y="14185700"/>
                  <a:pt x="6015461" y="14185700"/>
                  <a:pt x="819742" y="14185700"/>
                </a:cubicBezTo>
                <a:cubicBezTo>
                  <a:pt x="367678" y="14185700"/>
                  <a:pt x="0" y="13811596"/>
                  <a:pt x="0" y="13359055"/>
                </a:cubicBezTo>
                <a:cubicBezTo>
                  <a:pt x="0" y="13359055"/>
                  <a:pt x="0" y="13359055"/>
                  <a:pt x="0" y="826644"/>
                </a:cubicBezTo>
                <a:cubicBezTo>
                  <a:pt x="0" y="374102"/>
                  <a:pt x="367678" y="0"/>
                  <a:pt x="819742"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Tree>
    <p:extLst>
      <p:ext uri="{BB962C8B-B14F-4D97-AF65-F5344CB8AC3E}">
        <p14:creationId xmlns:p14="http://schemas.microsoft.com/office/powerpoint/2010/main" val="35026961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AB259CB-2195-4F6E-9097-B58EE3CF046C}"/>
              </a:ext>
            </a:extLst>
          </p:cNvPr>
          <p:cNvSpPr>
            <a:spLocks noGrp="1"/>
          </p:cNvSpPr>
          <p:nvPr>
            <p:ph type="pic" sz="quarter" idx="12" hasCustomPrompt="1"/>
          </p:nvPr>
        </p:nvSpPr>
        <p:spPr>
          <a:xfrm>
            <a:off x="7191869" y="2226758"/>
            <a:ext cx="8822445" cy="5270646"/>
          </a:xfrm>
          <a:custGeom>
            <a:avLst/>
            <a:gdLst>
              <a:gd name="connsiteX0" fmla="*/ 0 w 17647188"/>
              <a:gd name="connsiteY0" fmla="*/ 0 h 10541292"/>
              <a:gd name="connsiteX1" fmla="*/ 17647188 w 17647188"/>
              <a:gd name="connsiteY1" fmla="*/ 0 h 10541292"/>
              <a:gd name="connsiteX2" fmla="*/ 17647188 w 17647188"/>
              <a:gd name="connsiteY2" fmla="*/ 10541292 h 10541292"/>
              <a:gd name="connsiteX3" fmla="*/ 0 w 17647188"/>
              <a:gd name="connsiteY3" fmla="*/ 10541292 h 10541292"/>
            </a:gdLst>
            <a:ahLst/>
            <a:cxnLst>
              <a:cxn ang="0">
                <a:pos x="connsiteX0" y="connsiteY0"/>
              </a:cxn>
              <a:cxn ang="0">
                <a:pos x="connsiteX1" y="connsiteY1"/>
              </a:cxn>
              <a:cxn ang="0">
                <a:pos x="connsiteX2" y="connsiteY2"/>
              </a:cxn>
              <a:cxn ang="0">
                <a:pos x="connsiteX3" y="connsiteY3"/>
              </a:cxn>
            </a:cxnLst>
            <a:rect l="l" t="t" r="r" b="b"/>
            <a:pathLst>
              <a:path w="17647188" h="10541292">
                <a:moveTo>
                  <a:pt x="0" y="0"/>
                </a:moveTo>
                <a:lnTo>
                  <a:pt x="17647188" y="0"/>
                </a:lnTo>
                <a:lnTo>
                  <a:pt x="17647188" y="10541292"/>
                </a:lnTo>
                <a:lnTo>
                  <a:pt x="0" y="10541292"/>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5" name="Picture Placeholder 4">
            <a:extLst>
              <a:ext uri="{FF2B5EF4-FFF2-40B4-BE49-F238E27FC236}">
                <a16:creationId xmlns:a16="http://schemas.microsoft.com/office/drawing/2014/main" id="{ACEADC5E-6949-4E34-8F9C-B5ED064D95EB}"/>
              </a:ext>
            </a:extLst>
          </p:cNvPr>
          <p:cNvSpPr>
            <a:spLocks noGrp="1"/>
          </p:cNvSpPr>
          <p:nvPr>
            <p:ph type="pic" sz="quarter" idx="11" hasCustomPrompt="1"/>
          </p:nvPr>
        </p:nvSpPr>
        <p:spPr>
          <a:xfrm>
            <a:off x="5738835" y="2783712"/>
            <a:ext cx="2048311" cy="4252614"/>
          </a:xfrm>
          <a:custGeom>
            <a:avLst/>
            <a:gdLst>
              <a:gd name="connsiteX0" fmla="*/ 491457 w 4097155"/>
              <a:gd name="connsiteY0" fmla="*/ 0 h 8505228"/>
              <a:gd name="connsiteX1" fmla="*/ 847688 w 4097155"/>
              <a:gd name="connsiteY1" fmla="*/ 0 h 8505228"/>
              <a:gd name="connsiteX2" fmla="*/ 920346 w 4097155"/>
              <a:gd name="connsiteY2" fmla="*/ 73444 h 8505228"/>
              <a:gd name="connsiteX3" fmla="*/ 1182725 w 4097155"/>
              <a:gd name="connsiteY3" fmla="*/ 338658 h 8505228"/>
              <a:gd name="connsiteX4" fmla="*/ 2912412 w 4097155"/>
              <a:gd name="connsiteY4" fmla="*/ 338658 h 8505228"/>
              <a:gd name="connsiteX5" fmla="*/ 3174791 w 4097155"/>
              <a:gd name="connsiteY5" fmla="*/ 73444 h 8505228"/>
              <a:gd name="connsiteX6" fmla="*/ 3247449 w 4097155"/>
              <a:gd name="connsiteY6" fmla="*/ 0 h 8505228"/>
              <a:gd name="connsiteX7" fmla="*/ 3604689 w 4097155"/>
              <a:gd name="connsiteY7" fmla="*/ 0 h 8505228"/>
              <a:gd name="connsiteX8" fmla="*/ 4097155 w 4097155"/>
              <a:gd name="connsiteY8" fmla="*/ 494727 h 8505228"/>
              <a:gd name="connsiteX9" fmla="*/ 4097155 w 4097155"/>
              <a:gd name="connsiteY9" fmla="*/ 8010502 h 8505228"/>
              <a:gd name="connsiteX10" fmla="*/ 3604689 w 4097155"/>
              <a:gd name="connsiteY10" fmla="*/ 8505228 h 8505228"/>
              <a:gd name="connsiteX11" fmla="*/ 491457 w 4097155"/>
              <a:gd name="connsiteY11" fmla="*/ 8505228 h 8505228"/>
              <a:gd name="connsiteX12" fmla="*/ 0 w 4097155"/>
              <a:gd name="connsiteY12" fmla="*/ 8008462 h 8505228"/>
              <a:gd name="connsiteX13" fmla="*/ 0 w 4097155"/>
              <a:gd name="connsiteY13" fmla="*/ 497788 h 8505228"/>
              <a:gd name="connsiteX14" fmla="*/ 491457 w 4097155"/>
              <a:gd name="connsiteY14" fmla="*/ 0 h 850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7155" h="8505228">
                <a:moveTo>
                  <a:pt x="491457" y="0"/>
                </a:moveTo>
                <a:cubicBezTo>
                  <a:pt x="491457" y="0"/>
                  <a:pt x="491457" y="0"/>
                  <a:pt x="847688" y="0"/>
                </a:cubicBezTo>
                <a:cubicBezTo>
                  <a:pt x="888053" y="0"/>
                  <a:pt x="920346" y="33662"/>
                  <a:pt x="920346" y="73444"/>
                </a:cubicBezTo>
                <a:cubicBezTo>
                  <a:pt x="920346" y="220332"/>
                  <a:pt x="1037407" y="338658"/>
                  <a:pt x="1182725" y="338658"/>
                </a:cubicBezTo>
                <a:cubicBezTo>
                  <a:pt x="1182725" y="338658"/>
                  <a:pt x="1182725" y="338658"/>
                  <a:pt x="2912412" y="338658"/>
                </a:cubicBezTo>
                <a:cubicBezTo>
                  <a:pt x="3057728" y="338658"/>
                  <a:pt x="3174791" y="220332"/>
                  <a:pt x="3174791" y="73444"/>
                </a:cubicBezTo>
                <a:cubicBezTo>
                  <a:pt x="3174791" y="33662"/>
                  <a:pt x="3208093" y="0"/>
                  <a:pt x="3247449" y="0"/>
                </a:cubicBezTo>
                <a:cubicBezTo>
                  <a:pt x="3247449" y="0"/>
                  <a:pt x="3247449" y="0"/>
                  <a:pt x="3604689" y="0"/>
                </a:cubicBezTo>
                <a:cubicBezTo>
                  <a:pt x="3875141" y="0"/>
                  <a:pt x="4095137" y="221352"/>
                  <a:pt x="4097155" y="494727"/>
                </a:cubicBezTo>
                <a:cubicBezTo>
                  <a:pt x="4097155" y="494727"/>
                  <a:pt x="4097155" y="494727"/>
                  <a:pt x="4097155" y="8010502"/>
                </a:cubicBezTo>
                <a:cubicBezTo>
                  <a:pt x="4095137" y="8283876"/>
                  <a:pt x="3875141" y="8505228"/>
                  <a:pt x="3604689" y="8505228"/>
                </a:cubicBezTo>
                <a:cubicBezTo>
                  <a:pt x="3604689" y="8505228"/>
                  <a:pt x="3604689" y="8505228"/>
                  <a:pt x="491457" y="8505228"/>
                </a:cubicBezTo>
                <a:cubicBezTo>
                  <a:pt x="219995" y="8505228"/>
                  <a:pt x="0" y="8282856"/>
                  <a:pt x="0" y="8008462"/>
                </a:cubicBezTo>
                <a:cubicBezTo>
                  <a:pt x="0" y="8008462"/>
                  <a:pt x="0" y="8008462"/>
                  <a:pt x="0" y="497788"/>
                </a:cubicBezTo>
                <a:cubicBezTo>
                  <a:pt x="0" y="223391"/>
                  <a:pt x="219995" y="0"/>
                  <a:pt x="491457"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 </a:t>
            </a:r>
          </a:p>
        </p:txBody>
      </p:sp>
    </p:spTree>
    <p:extLst>
      <p:ext uri="{BB962C8B-B14F-4D97-AF65-F5344CB8AC3E}">
        <p14:creationId xmlns:p14="http://schemas.microsoft.com/office/powerpoint/2010/main" val="4069665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036E25-B8DE-4A4F-92C9-8B174C409513}"/>
              </a:ext>
            </a:extLst>
          </p:cNvPr>
          <p:cNvSpPr>
            <a:spLocks noGrp="1"/>
          </p:cNvSpPr>
          <p:nvPr>
            <p:ph type="pic" sz="quarter" idx="11" hasCustomPrompt="1"/>
          </p:nvPr>
        </p:nvSpPr>
        <p:spPr>
          <a:xfrm rot="18000000">
            <a:off x="1294199" y="2808507"/>
            <a:ext cx="5456300" cy="7350189"/>
          </a:xfrm>
          <a:custGeom>
            <a:avLst/>
            <a:gdLst>
              <a:gd name="connsiteX0" fmla="*/ 10912598 w 10912599"/>
              <a:gd name="connsiteY0" fmla="*/ 0 h 14702293"/>
              <a:gd name="connsiteX1" fmla="*/ 10912599 w 10912599"/>
              <a:gd name="connsiteY1" fmla="*/ 14702293 h 14702293"/>
              <a:gd name="connsiteX2" fmla="*/ 0 w 10912599"/>
              <a:gd name="connsiteY2" fmla="*/ 14702292 h 14702293"/>
              <a:gd name="connsiteX3" fmla="*/ 0 w 10912599"/>
              <a:gd name="connsiteY3" fmla="*/ 1 h 14702293"/>
            </a:gdLst>
            <a:ahLst/>
            <a:cxnLst>
              <a:cxn ang="0">
                <a:pos x="connsiteX0" y="connsiteY0"/>
              </a:cxn>
              <a:cxn ang="0">
                <a:pos x="connsiteX1" y="connsiteY1"/>
              </a:cxn>
              <a:cxn ang="0">
                <a:pos x="connsiteX2" y="connsiteY2"/>
              </a:cxn>
              <a:cxn ang="0">
                <a:pos x="connsiteX3" y="connsiteY3"/>
              </a:cxn>
            </a:cxnLst>
            <a:rect l="l" t="t" r="r" b="b"/>
            <a:pathLst>
              <a:path w="10912599" h="14702293">
                <a:moveTo>
                  <a:pt x="10912598" y="0"/>
                </a:moveTo>
                <a:lnTo>
                  <a:pt x="10912599" y="14702293"/>
                </a:lnTo>
                <a:lnTo>
                  <a:pt x="0" y="14702292"/>
                </a:lnTo>
                <a:lnTo>
                  <a:pt x="0" y="1"/>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9" name="Picture Placeholder 8">
            <a:extLst>
              <a:ext uri="{FF2B5EF4-FFF2-40B4-BE49-F238E27FC236}">
                <a16:creationId xmlns:a16="http://schemas.microsoft.com/office/drawing/2014/main" id="{EF6CDAD3-6FA8-4842-8F92-9C214B8F2C5B}"/>
              </a:ext>
            </a:extLst>
          </p:cNvPr>
          <p:cNvSpPr>
            <a:spLocks noGrp="1"/>
          </p:cNvSpPr>
          <p:nvPr>
            <p:ph type="pic" sz="quarter" idx="12" hasCustomPrompt="1"/>
          </p:nvPr>
        </p:nvSpPr>
        <p:spPr>
          <a:xfrm rot="18000000">
            <a:off x="6227506" y="-2030194"/>
            <a:ext cx="5456300" cy="7350189"/>
          </a:xfrm>
          <a:custGeom>
            <a:avLst/>
            <a:gdLst>
              <a:gd name="connsiteX0" fmla="*/ 10912599 w 10912599"/>
              <a:gd name="connsiteY0" fmla="*/ 0 h 14702293"/>
              <a:gd name="connsiteX1" fmla="*/ 10912599 w 10912599"/>
              <a:gd name="connsiteY1" fmla="*/ 14702293 h 14702293"/>
              <a:gd name="connsiteX2" fmla="*/ 0 w 10912599"/>
              <a:gd name="connsiteY2" fmla="*/ 14702292 h 14702293"/>
              <a:gd name="connsiteX3" fmla="*/ 0 w 10912599"/>
              <a:gd name="connsiteY3" fmla="*/ 1 h 14702293"/>
            </a:gdLst>
            <a:ahLst/>
            <a:cxnLst>
              <a:cxn ang="0">
                <a:pos x="connsiteX0" y="connsiteY0"/>
              </a:cxn>
              <a:cxn ang="0">
                <a:pos x="connsiteX1" y="connsiteY1"/>
              </a:cxn>
              <a:cxn ang="0">
                <a:pos x="connsiteX2" y="connsiteY2"/>
              </a:cxn>
              <a:cxn ang="0">
                <a:pos x="connsiteX3" y="connsiteY3"/>
              </a:cxn>
            </a:cxnLst>
            <a:rect l="l" t="t" r="r" b="b"/>
            <a:pathLst>
              <a:path w="10912599" h="14702293">
                <a:moveTo>
                  <a:pt x="10912599" y="0"/>
                </a:moveTo>
                <a:lnTo>
                  <a:pt x="10912599" y="14702293"/>
                </a:lnTo>
                <a:lnTo>
                  <a:pt x="0" y="14702292"/>
                </a:lnTo>
                <a:lnTo>
                  <a:pt x="0" y="1"/>
                </a:ln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6104354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54007A4B-E846-4041-B98F-32177C9A5EF1}"/>
              </a:ext>
            </a:extLst>
          </p:cNvPr>
          <p:cNvSpPr>
            <a:spLocks noGrp="1"/>
          </p:cNvSpPr>
          <p:nvPr>
            <p:ph type="pic" sz="quarter" idx="11" hasCustomPrompt="1"/>
          </p:nvPr>
        </p:nvSpPr>
        <p:spPr>
          <a:xfrm>
            <a:off x="2592833" y="3841994"/>
            <a:ext cx="6988114" cy="5161705"/>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328744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916D3A-D31D-422A-A6C2-665376B1BA9A}"/>
              </a:ext>
            </a:extLst>
          </p:cNvPr>
          <p:cNvSpPr>
            <a:spLocks noGrp="1"/>
          </p:cNvSpPr>
          <p:nvPr>
            <p:ph type="pic" sz="quarter" idx="11" hasCustomPrompt="1"/>
          </p:nvPr>
        </p:nvSpPr>
        <p:spPr>
          <a:xfrm>
            <a:off x="781742" y="0"/>
            <a:ext cx="5314259" cy="6858000"/>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91489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3553382-31E9-4CA2-A874-9E5D59C5803D}"/>
              </a:ext>
            </a:extLst>
          </p:cNvPr>
          <p:cNvSpPr>
            <a:spLocks noGrp="1" noChangeAspect="1"/>
          </p:cNvSpPr>
          <p:nvPr>
            <p:ph type="pic" sz="quarter" idx="11" hasCustomPrompt="1"/>
          </p:nvPr>
        </p:nvSpPr>
        <p:spPr>
          <a:xfrm>
            <a:off x="5058703" y="1219994"/>
            <a:ext cx="2060307" cy="4277519"/>
          </a:xfrm>
          <a:custGeom>
            <a:avLst/>
            <a:gdLst>
              <a:gd name="connsiteX0" fmla="*/ 494335 w 4121150"/>
              <a:gd name="connsiteY0" fmla="*/ 0 h 8555038"/>
              <a:gd name="connsiteX1" fmla="*/ 852652 w 4121150"/>
              <a:gd name="connsiteY1" fmla="*/ 0 h 8555038"/>
              <a:gd name="connsiteX2" fmla="*/ 925736 w 4121150"/>
              <a:gd name="connsiteY2" fmla="*/ 73874 h 8555038"/>
              <a:gd name="connsiteX3" fmla="*/ 1189652 w 4121150"/>
              <a:gd name="connsiteY3" fmla="*/ 340642 h 8555038"/>
              <a:gd name="connsiteX4" fmla="*/ 2929468 w 4121150"/>
              <a:gd name="connsiteY4" fmla="*/ 340642 h 8555038"/>
              <a:gd name="connsiteX5" fmla="*/ 3193384 w 4121150"/>
              <a:gd name="connsiteY5" fmla="*/ 73874 h 8555038"/>
              <a:gd name="connsiteX6" fmla="*/ 3266468 w 4121150"/>
              <a:gd name="connsiteY6" fmla="*/ 0 h 8555038"/>
              <a:gd name="connsiteX7" fmla="*/ 3625800 w 4121150"/>
              <a:gd name="connsiteY7" fmla="*/ 0 h 8555038"/>
              <a:gd name="connsiteX8" fmla="*/ 4121150 w 4121150"/>
              <a:gd name="connsiteY8" fmla="*/ 497625 h 8555038"/>
              <a:gd name="connsiteX9" fmla="*/ 4121150 w 4121150"/>
              <a:gd name="connsiteY9" fmla="*/ 8057414 h 8555038"/>
              <a:gd name="connsiteX10" fmla="*/ 3625800 w 4121150"/>
              <a:gd name="connsiteY10" fmla="*/ 8555038 h 8555038"/>
              <a:gd name="connsiteX11" fmla="*/ 494335 w 4121150"/>
              <a:gd name="connsiteY11" fmla="*/ 8555038 h 8555038"/>
              <a:gd name="connsiteX12" fmla="*/ 0 w 4121150"/>
              <a:gd name="connsiteY12" fmla="*/ 8055362 h 8555038"/>
              <a:gd name="connsiteX13" fmla="*/ 0 w 4121150"/>
              <a:gd name="connsiteY13" fmla="*/ 500703 h 8555038"/>
              <a:gd name="connsiteX14" fmla="*/ 494335 w 4121150"/>
              <a:gd name="connsiteY14" fmla="*/ 0 h 855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1150" h="8555038">
                <a:moveTo>
                  <a:pt x="494335" y="0"/>
                </a:moveTo>
                <a:cubicBezTo>
                  <a:pt x="494335" y="0"/>
                  <a:pt x="494335" y="0"/>
                  <a:pt x="852652" y="0"/>
                </a:cubicBezTo>
                <a:cubicBezTo>
                  <a:pt x="893254" y="0"/>
                  <a:pt x="925736" y="33859"/>
                  <a:pt x="925736" y="73874"/>
                </a:cubicBezTo>
                <a:cubicBezTo>
                  <a:pt x="925736" y="221623"/>
                  <a:pt x="1043483" y="340642"/>
                  <a:pt x="1189652" y="340642"/>
                </a:cubicBezTo>
                <a:cubicBezTo>
                  <a:pt x="1189652" y="340642"/>
                  <a:pt x="1189652" y="340642"/>
                  <a:pt x="2929468" y="340642"/>
                </a:cubicBezTo>
                <a:cubicBezTo>
                  <a:pt x="3075636" y="340642"/>
                  <a:pt x="3193384" y="221623"/>
                  <a:pt x="3193384" y="73874"/>
                </a:cubicBezTo>
                <a:cubicBezTo>
                  <a:pt x="3193384" y="33859"/>
                  <a:pt x="3226881" y="0"/>
                  <a:pt x="3266468" y="0"/>
                </a:cubicBezTo>
                <a:cubicBezTo>
                  <a:pt x="3266468" y="0"/>
                  <a:pt x="3266468" y="0"/>
                  <a:pt x="3625800" y="0"/>
                </a:cubicBezTo>
                <a:cubicBezTo>
                  <a:pt x="3897836" y="0"/>
                  <a:pt x="4119120" y="222649"/>
                  <a:pt x="4121150" y="497625"/>
                </a:cubicBezTo>
                <a:cubicBezTo>
                  <a:pt x="4121150" y="497625"/>
                  <a:pt x="4121150" y="497625"/>
                  <a:pt x="4121150" y="8057414"/>
                </a:cubicBezTo>
                <a:cubicBezTo>
                  <a:pt x="4119120" y="8332390"/>
                  <a:pt x="3897836" y="8555038"/>
                  <a:pt x="3625800" y="8555038"/>
                </a:cubicBezTo>
                <a:cubicBezTo>
                  <a:pt x="3625800" y="8555038"/>
                  <a:pt x="3625800" y="8555038"/>
                  <a:pt x="494335" y="8555038"/>
                </a:cubicBezTo>
                <a:cubicBezTo>
                  <a:pt x="221283" y="8555038"/>
                  <a:pt x="0" y="8331364"/>
                  <a:pt x="0" y="8055362"/>
                </a:cubicBezTo>
                <a:cubicBezTo>
                  <a:pt x="0" y="8055362"/>
                  <a:pt x="0" y="8055362"/>
                  <a:pt x="0" y="500703"/>
                </a:cubicBezTo>
                <a:cubicBezTo>
                  <a:pt x="0" y="224700"/>
                  <a:pt x="221283" y="0"/>
                  <a:pt x="494335"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161264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C88DE0D-594F-4FB2-9C6A-9AA9D524F309}"/>
              </a:ext>
            </a:extLst>
          </p:cNvPr>
          <p:cNvSpPr>
            <a:spLocks noGrp="1" noChangeAspect="1"/>
          </p:cNvSpPr>
          <p:nvPr>
            <p:ph type="pic" sz="quarter" idx="11" hasCustomPrompt="1"/>
          </p:nvPr>
        </p:nvSpPr>
        <p:spPr>
          <a:xfrm>
            <a:off x="3069047" y="1910891"/>
            <a:ext cx="6261901" cy="3016888"/>
          </a:xfrm>
          <a:custGeom>
            <a:avLst/>
            <a:gdLst>
              <a:gd name="connsiteX0" fmla="*/ 731576 w 12525433"/>
              <a:gd name="connsiteY0" fmla="*/ 0 h 6033776"/>
              <a:gd name="connsiteX1" fmla="*/ 11792355 w 12525433"/>
              <a:gd name="connsiteY1" fmla="*/ 0 h 6033776"/>
              <a:gd name="connsiteX2" fmla="*/ 12525433 w 12525433"/>
              <a:gd name="connsiteY2" fmla="*/ 723756 h 6033776"/>
              <a:gd name="connsiteX3" fmla="*/ 12525433 w 12525433"/>
              <a:gd name="connsiteY3" fmla="*/ 1248369 h 6033776"/>
              <a:gd name="connsiteX4" fmla="*/ 12417275 w 12525433"/>
              <a:gd name="connsiteY4" fmla="*/ 1355371 h 6033776"/>
              <a:gd name="connsiteX5" fmla="*/ 12026699 w 12525433"/>
              <a:gd name="connsiteY5" fmla="*/ 1741770 h 6033776"/>
              <a:gd name="connsiteX6" fmla="*/ 12026699 w 12525433"/>
              <a:gd name="connsiteY6" fmla="*/ 4289035 h 6033776"/>
              <a:gd name="connsiteX7" fmla="*/ 12417275 w 12525433"/>
              <a:gd name="connsiteY7" fmla="*/ 4675434 h 6033776"/>
              <a:gd name="connsiteX8" fmla="*/ 12525433 w 12525433"/>
              <a:gd name="connsiteY8" fmla="*/ 4782436 h 6033776"/>
              <a:gd name="connsiteX9" fmla="*/ 12525433 w 12525433"/>
              <a:gd name="connsiteY9" fmla="*/ 5308534 h 6033776"/>
              <a:gd name="connsiteX10" fmla="*/ 11796861 w 12525433"/>
              <a:gd name="connsiteY10" fmla="*/ 6033776 h 6033776"/>
              <a:gd name="connsiteX11" fmla="*/ 728571 w 12525433"/>
              <a:gd name="connsiteY11" fmla="*/ 6033776 h 6033776"/>
              <a:gd name="connsiteX12" fmla="*/ 0 w 12525433"/>
              <a:gd name="connsiteY12" fmla="*/ 5308534 h 6033776"/>
              <a:gd name="connsiteX13" fmla="*/ 0 w 12525433"/>
              <a:gd name="connsiteY13" fmla="*/ 723756 h 6033776"/>
              <a:gd name="connsiteX14" fmla="*/ 731576 w 12525433"/>
              <a:gd name="connsiteY14" fmla="*/ 0 h 603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25433" h="6033776">
                <a:moveTo>
                  <a:pt x="731576" y="0"/>
                </a:moveTo>
                <a:cubicBezTo>
                  <a:pt x="731576" y="0"/>
                  <a:pt x="731576" y="0"/>
                  <a:pt x="11792355" y="0"/>
                </a:cubicBezTo>
                <a:cubicBezTo>
                  <a:pt x="12196451" y="0"/>
                  <a:pt x="12525433" y="323981"/>
                  <a:pt x="12525433" y="723756"/>
                </a:cubicBezTo>
                <a:cubicBezTo>
                  <a:pt x="12525433" y="723756"/>
                  <a:pt x="12525433" y="723756"/>
                  <a:pt x="12525433" y="1248369"/>
                </a:cubicBezTo>
                <a:cubicBezTo>
                  <a:pt x="12525433" y="1307814"/>
                  <a:pt x="12475861" y="1355371"/>
                  <a:pt x="12417275" y="1355371"/>
                </a:cubicBezTo>
                <a:cubicBezTo>
                  <a:pt x="12200955" y="1355371"/>
                  <a:pt x="12026699" y="1527764"/>
                  <a:pt x="12026699" y="1741770"/>
                </a:cubicBezTo>
                <a:cubicBezTo>
                  <a:pt x="12026699" y="1741770"/>
                  <a:pt x="12026699" y="1741770"/>
                  <a:pt x="12026699" y="4289035"/>
                </a:cubicBezTo>
                <a:cubicBezTo>
                  <a:pt x="12026699" y="4503040"/>
                  <a:pt x="12200955" y="4675434"/>
                  <a:pt x="12417275" y="4675434"/>
                </a:cubicBezTo>
                <a:cubicBezTo>
                  <a:pt x="12475861" y="4675434"/>
                  <a:pt x="12525433" y="4724477"/>
                  <a:pt x="12525433" y="4782436"/>
                </a:cubicBezTo>
                <a:cubicBezTo>
                  <a:pt x="12525433" y="4782436"/>
                  <a:pt x="12525433" y="4782436"/>
                  <a:pt x="12525433" y="5308534"/>
                </a:cubicBezTo>
                <a:cubicBezTo>
                  <a:pt x="12525433" y="5706822"/>
                  <a:pt x="12199453" y="6030804"/>
                  <a:pt x="11796861" y="6033776"/>
                </a:cubicBezTo>
                <a:cubicBezTo>
                  <a:pt x="11796861" y="6033776"/>
                  <a:pt x="11796861" y="6033776"/>
                  <a:pt x="728571" y="6033776"/>
                </a:cubicBezTo>
                <a:cubicBezTo>
                  <a:pt x="325979" y="6030804"/>
                  <a:pt x="0" y="5706822"/>
                  <a:pt x="0" y="5308534"/>
                </a:cubicBezTo>
                <a:cubicBezTo>
                  <a:pt x="0" y="5308534"/>
                  <a:pt x="0" y="5308534"/>
                  <a:pt x="0" y="723756"/>
                </a:cubicBezTo>
                <a:cubicBezTo>
                  <a:pt x="0" y="323981"/>
                  <a:pt x="327481" y="0"/>
                  <a:pt x="731576"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13075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2"/>
            <a:ext cx="5080000" cy="4525963"/>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7769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1FAD4B-9998-4B20-903F-710F07EA3843}"/>
              </a:ext>
            </a:extLst>
          </p:cNvPr>
          <p:cNvSpPr>
            <a:spLocks noGrp="1" noChangeAspect="1"/>
          </p:cNvSpPr>
          <p:nvPr>
            <p:ph type="pic" sz="quarter" idx="11" hasCustomPrompt="1"/>
          </p:nvPr>
        </p:nvSpPr>
        <p:spPr>
          <a:xfrm>
            <a:off x="-620171" y="1350566"/>
            <a:ext cx="6146794" cy="3904457"/>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304022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4A08130-B068-46E2-BA14-A39156E6308F}"/>
              </a:ext>
            </a:extLst>
          </p:cNvPr>
          <p:cNvSpPr>
            <a:spLocks noGrp="1" noChangeAspect="1"/>
          </p:cNvSpPr>
          <p:nvPr>
            <p:ph type="pic" sz="quarter" idx="11" hasCustomPrompt="1"/>
          </p:nvPr>
        </p:nvSpPr>
        <p:spPr>
          <a:xfrm>
            <a:off x="2117116" y="4630366"/>
            <a:ext cx="1750751" cy="1303506"/>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1" name="Picture Placeholder 10">
            <a:extLst>
              <a:ext uri="{FF2B5EF4-FFF2-40B4-BE49-F238E27FC236}">
                <a16:creationId xmlns:a16="http://schemas.microsoft.com/office/drawing/2014/main" id="{A41B87C0-CD1A-4250-A302-570CC5A1A25C}"/>
              </a:ext>
            </a:extLst>
          </p:cNvPr>
          <p:cNvSpPr>
            <a:spLocks noGrp="1" noChangeAspect="1"/>
          </p:cNvSpPr>
          <p:nvPr>
            <p:ph type="pic" sz="quarter" idx="12" hasCustomPrompt="1"/>
          </p:nvPr>
        </p:nvSpPr>
        <p:spPr>
          <a:xfrm>
            <a:off x="4186121" y="4630366"/>
            <a:ext cx="1750751" cy="1303506"/>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2" name="Picture Placeholder 11">
            <a:extLst>
              <a:ext uri="{FF2B5EF4-FFF2-40B4-BE49-F238E27FC236}">
                <a16:creationId xmlns:a16="http://schemas.microsoft.com/office/drawing/2014/main" id="{D18DE9A9-54BB-4ACB-9396-10ED9E0C7B68}"/>
              </a:ext>
            </a:extLst>
          </p:cNvPr>
          <p:cNvSpPr>
            <a:spLocks noGrp="1" noChangeAspect="1"/>
          </p:cNvSpPr>
          <p:nvPr>
            <p:ph type="pic" sz="quarter" idx="13" hasCustomPrompt="1"/>
          </p:nvPr>
        </p:nvSpPr>
        <p:spPr>
          <a:xfrm>
            <a:off x="6255127" y="4630366"/>
            <a:ext cx="1750751" cy="1303506"/>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3" name="Picture Placeholder 12">
            <a:extLst>
              <a:ext uri="{FF2B5EF4-FFF2-40B4-BE49-F238E27FC236}">
                <a16:creationId xmlns:a16="http://schemas.microsoft.com/office/drawing/2014/main" id="{41F19E9A-1855-474C-8384-9C4B1C520FBC}"/>
              </a:ext>
            </a:extLst>
          </p:cNvPr>
          <p:cNvSpPr>
            <a:spLocks noGrp="1" noChangeAspect="1"/>
          </p:cNvSpPr>
          <p:nvPr>
            <p:ph type="pic" sz="quarter" idx="14" hasCustomPrompt="1"/>
          </p:nvPr>
        </p:nvSpPr>
        <p:spPr>
          <a:xfrm>
            <a:off x="8324133" y="4630366"/>
            <a:ext cx="1750752" cy="1303506"/>
          </a:xfrm>
          <a:custGeom>
            <a:avLst/>
            <a:gdLst>
              <a:gd name="connsiteX0" fmla="*/ 162131 w 3501959"/>
              <a:gd name="connsiteY0" fmla="*/ 0 h 2607012"/>
              <a:gd name="connsiteX1" fmla="*/ 3339827 w 3501959"/>
              <a:gd name="connsiteY1" fmla="*/ 0 h 2607012"/>
              <a:gd name="connsiteX2" fmla="*/ 3501959 w 3501959"/>
              <a:gd name="connsiteY2" fmla="*/ 162130 h 2607012"/>
              <a:gd name="connsiteX3" fmla="*/ 3501959 w 3501959"/>
              <a:gd name="connsiteY3" fmla="*/ 2444882 h 2607012"/>
              <a:gd name="connsiteX4" fmla="*/ 3339827 w 3501959"/>
              <a:gd name="connsiteY4" fmla="*/ 2607012 h 2607012"/>
              <a:gd name="connsiteX5" fmla="*/ 162131 w 3501959"/>
              <a:gd name="connsiteY5" fmla="*/ 2607012 h 2607012"/>
              <a:gd name="connsiteX6" fmla="*/ 0 w 3501959"/>
              <a:gd name="connsiteY6" fmla="*/ 2444882 h 2607012"/>
              <a:gd name="connsiteX7" fmla="*/ 0 w 3501959"/>
              <a:gd name="connsiteY7" fmla="*/ 162130 h 2607012"/>
              <a:gd name="connsiteX8" fmla="*/ 162131 w 3501959"/>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9" h="2607012">
                <a:moveTo>
                  <a:pt x="162131" y="0"/>
                </a:moveTo>
                <a:lnTo>
                  <a:pt x="3339827" y="0"/>
                </a:lnTo>
                <a:cubicBezTo>
                  <a:pt x="3429371" y="0"/>
                  <a:pt x="3501959" y="72588"/>
                  <a:pt x="3501959" y="162130"/>
                </a:cubicBezTo>
                <a:lnTo>
                  <a:pt x="3501959" y="2444882"/>
                </a:lnTo>
                <a:cubicBezTo>
                  <a:pt x="3501959" y="2534424"/>
                  <a:pt x="3429371" y="2607012"/>
                  <a:pt x="3339827" y="2607012"/>
                </a:cubicBezTo>
                <a:lnTo>
                  <a:pt x="162131" y="2607012"/>
                </a:lnTo>
                <a:cubicBezTo>
                  <a:pt x="72588" y="2607012"/>
                  <a:pt x="0" y="2534424"/>
                  <a:pt x="0" y="2444882"/>
                </a:cubicBezTo>
                <a:lnTo>
                  <a:pt x="0" y="162130"/>
                </a:lnTo>
                <a:cubicBezTo>
                  <a:pt x="0" y="72588"/>
                  <a:pt x="72588" y="0"/>
                  <a:pt x="162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7818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6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8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9F5F558-6740-4B2B-9995-6724699E0724}"/>
              </a:ext>
            </a:extLst>
          </p:cNvPr>
          <p:cNvSpPr>
            <a:spLocks noGrp="1"/>
          </p:cNvSpPr>
          <p:nvPr>
            <p:ph type="pic" sz="quarter" idx="11" hasCustomPrompt="1"/>
          </p:nvPr>
        </p:nvSpPr>
        <p:spPr>
          <a:xfrm>
            <a:off x="781742" y="-1"/>
            <a:ext cx="10609469" cy="6858001"/>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125833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AE8812-B0BB-4D98-AA9C-35BDA1CAEDD9}"/>
              </a:ext>
            </a:extLst>
          </p:cNvPr>
          <p:cNvSpPr>
            <a:spLocks noGrp="1" noChangeAspect="1"/>
          </p:cNvSpPr>
          <p:nvPr>
            <p:ph type="pic" sz="quarter" idx="11" hasCustomPrompt="1"/>
          </p:nvPr>
        </p:nvSpPr>
        <p:spPr>
          <a:xfrm>
            <a:off x="1162693" y="517117"/>
            <a:ext cx="9866615" cy="6393550"/>
          </a:xfrm>
          <a:custGeom>
            <a:avLst/>
            <a:gdLst>
              <a:gd name="connsiteX0" fmla="*/ 12143513 w 19735799"/>
              <a:gd name="connsiteY0" fmla="*/ 9240409 h 12787099"/>
              <a:gd name="connsiteX1" fmla="*/ 15685269 w 19735799"/>
              <a:gd name="connsiteY1" fmla="*/ 9240409 h 12787099"/>
              <a:gd name="connsiteX2" fmla="*/ 15685269 w 19735799"/>
              <a:gd name="connsiteY2" fmla="*/ 12787099 h 12787099"/>
              <a:gd name="connsiteX3" fmla="*/ 12143513 w 19735799"/>
              <a:gd name="connsiteY3" fmla="*/ 12787099 h 12787099"/>
              <a:gd name="connsiteX4" fmla="*/ 4050531 w 19735799"/>
              <a:gd name="connsiteY4" fmla="*/ 9240409 h 12787099"/>
              <a:gd name="connsiteX5" fmla="*/ 7592284 w 19735799"/>
              <a:gd name="connsiteY5" fmla="*/ 9240409 h 12787099"/>
              <a:gd name="connsiteX6" fmla="*/ 7592284 w 19735799"/>
              <a:gd name="connsiteY6" fmla="*/ 12787099 h 12787099"/>
              <a:gd name="connsiteX7" fmla="*/ 4050531 w 19735799"/>
              <a:gd name="connsiteY7" fmla="*/ 12787099 h 12787099"/>
              <a:gd name="connsiteX8" fmla="*/ 16194043 w 19735799"/>
              <a:gd name="connsiteY8" fmla="*/ 8110925 h 12787099"/>
              <a:gd name="connsiteX9" fmla="*/ 19735799 w 19735799"/>
              <a:gd name="connsiteY9" fmla="*/ 8110925 h 12787099"/>
              <a:gd name="connsiteX10" fmla="*/ 19735799 w 19735799"/>
              <a:gd name="connsiteY10" fmla="*/ 11657615 h 12787099"/>
              <a:gd name="connsiteX11" fmla="*/ 16194043 w 19735799"/>
              <a:gd name="connsiteY11" fmla="*/ 11657615 h 12787099"/>
              <a:gd name="connsiteX12" fmla="*/ 8092984 w 19735799"/>
              <a:gd name="connsiteY12" fmla="*/ 8110925 h 12787099"/>
              <a:gd name="connsiteX13" fmla="*/ 11634740 w 19735799"/>
              <a:gd name="connsiteY13" fmla="*/ 8110925 h 12787099"/>
              <a:gd name="connsiteX14" fmla="*/ 11634740 w 19735799"/>
              <a:gd name="connsiteY14" fmla="*/ 11657615 h 12787099"/>
              <a:gd name="connsiteX15" fmla="*/ 8092984 w 19735799"/>
              <a:gd name="connsiteY15" fmla="*/ 11657615 h 12787099"/>
              <a:gd name="connsiteX16" fmla="*/ 0 w 19735799"/>
              <a:gd name="connsiteY16" fmla="*/ 8110925 h 12787099"/>
              <a:gd name="connsiteX17" fmla="*/ 3541757 w 19735799"/>
              <a:gd name="connsiteY17" fmla="*/ 8110925 h 12787099"/>
              <a:gd name="connsiteX18" fmla="*/ 3541757 w 19735799"/>
              <a:gd name="connsiteY18" fmla="*/ 11657615 h 12787099"/>
              <a:gd name="connsiteX19" fmla="*/ 0 w 19735799"/>
              <a:gd name="connsiteY19" fmla="*/ 11657615 h 12787099"/>
              <a:gd name="connsiteX20" fmla="*/ 12143513 w 19735799"/>
              <a:gd name="connsiteY20" fmla="*/ 5184948 h 12787099"/>
              <a:gd name="connsiteX21" fmla="*/ 15685269 w 19735799"/>
              <a:gd name="connsiteY21" fmla="*/ 5184948 h 12787099"/>
              <a:gd name="connsiteX22" fmla="*/ 15685269 w 19735799"/>
              <a:gd name="connsiteY22" fmla="*/ 8731636 h 12787099"/>
              <a:gd name="connsiteX23" fmla="*/ 12143513 w 19735799"/>
              <a:gd name="connsiteY23" fmla="*/ 8731636 h 12787099"/>
              <a:gd name="connsiteX24" fmla="*/ 4050531 w 19735799"/>
              <a:gd name="connsiteY24" fmla="*/ 5184948 h 12787099"/>
              <a:gd name="connsiteX25" fmla="*/ 7592284 w 19735799"/>
              <a:gd name="connsiteY25" fmla="*/ 5184948 h 12787099"/>
              <a:gd name="connsiteX26" fmla="*/ 7592284 w 19735799"/>
              <a:gd name="connsiteY26" fmla="*/ 8731636 h 12787099"/>
              <a:gd name="connsiteX27" fmla="*/ 4050531 w 19735799"/>
              <a:gd name="connsiteY27" fmla="*/ 8731636 h 12787099"/>
              <a:gd name="connsiteX28" fmla="*/ 16194043 w 19735799"/>
              <a:gd name="connsiteY28" fmla="*/ 4055463 h 12787099"/>
              <a:gd name="connsiteX29" fmla="*/ 19735799 w 19735799"/>
              <a:gd name="connsiteY29" fmla="*/ 4055463 h 12787099"/>
              <a:gd name="connsiteX30" fmla="*/ 19735799 w 19735799"/>
              <a:gd name="connsiteY30" fmla="*/ 7602152 h 12787099"/>
              <a:gd name="connsiteX31" fmla="*/ 16194043 w 19735799"/>
              <a:gd name="connsiteY31" fmla="*/ 7602152 h 12787099"/>
              <a:gd name="connsiteX32" fmla="*/ 1 w 19735799"/>
              <a:gd name="connsiteY32" fmla="*/ 4055463 h 12787099"/>
              <a:gd name="connsiteX33" fmla="*/ 3541757 w 19735799"/>
              <a:gd name="connsiteY33" fmla="*/ 4055463 h 12787099"/>
              <a:gd name="connsiteX34" fmla="*/ 3541757 w 19735799"/>
              <a:gd name="connsiteY34" fmla="*/ 7602152 h 12787099"/>
              <a:gd name="connsiteX35" fmla="*/ 1 w 19735799"/>
              <a:gd name="connsiteY35" fmla="*/ 7602152 h 12787099"/>
              <a:gd name="connsiteX36" fmla="*/ 12143513 w 19735799"/>
              <a:gd name="connsiteY36" fmla="*/ 1129485 h 12787099"/>
              <a:gd name="connsiteX37" fmla="*/ 15685269 w 19735799"/>
              <a:gd name="connsiteY37" fmla="*/ 1129485 h 12787099"/>
              <a:gd name="connsiteX38" fmla="*/ 15685269 w 19735799"/>
              <a:gd name="connsiteY38" fmla="*/ 4676174 h 12787099"/>
              <a:gd name="connsiteX39" fmla="*/ 12143513 w 19735799"/>
              <a:gd name="connsiteY39" fmla="*/ 4676174 h 12787099"/>
              <a:gd name="connsiteX40" fmla="*/ 4050534 w 19735799"/>
              <a:gd name="connsiteY40" fmla="*/ 1129485 h 12787099"/>
              <a:gd name="connsiteX41" fmla="*/ 7592284 w 19735799"/>
              <a:gd name="connsiteY41" fmla="*/ 1129485 h 12787099"/>
              <a:gd name="connsiteX42" fmla="*/ 7592284 w 19735799"/>
              <a:gd name="connsiteY42" fmla="*/ 4676174 h 12787099"/>
              <a:gd name="connsiteX43" fmla="*/ 4050534 w 19735799"/>
              <a:gd name="connsiteY43" fmla="*/ 4676174 h 12787099"/>
              <a:gd name="connsiteX44" fmla="*/ 8092984 w 19735799"/>
              <a:gd name="connsiteY44" fmla="*/ 1 h 12787099"/>
              <a:gd name="connsiteX45" fmla="*/ 11634740 w 19735799"/>
              <a:gd name="connsiteY45" fmla="*/ 1 h 12787099"/>
              <a:gd name="connsiteX46" fmla="*/ 11634740 w 19735799"/>
              <a:gd name="connsiteY46" fmla="*/ 3546690 h 12787099"/>
              <a:gd name="connsiteX47" fmla="*/ 8092984 w 19735799"/>
              <a:gd name="connsiteY47" fmla="*/ 3546690 h 12787099"/>
              <a:gd name="connsiteX48" fmla="*/ 2 w 19735799"/>
              <a:gd name="connsiteY48" fmla="*/ 1 h 12787099"/>
              <a:gd name="connsiteX49" fmla="*/ 3541760 w 19735799"/>
              <a:gd name="connsiteY49" fmla="*/ 1 h 12787099"/>
              <a:gd name="connsiteX50" fmla="*/ 3541760 w 19735799"/>
              <a:gd name="connsiteY50" fmla="*/ 3546690 h 12787099"/>
              <a:gd name="connsiteX51" fmla="*/ 2 w 19735799"/>
              <a:gd name="connsiteY51" fmla="*/ 3546690 h 12787099"/>
              <a:gd name="connsiteX52" fmla="*/ 16194043 w 19735799"/>
              <a:gd name="connsiteY52" fmla="*/ 0 h 12787099"/>
              <a:gd name="connsiteX53" fmla="*/ 19735799 w 19735799"/>
              <a:gd name="connsiteY53" fmla="*/ 0 h 12787099"/>
              <a:gd name="connsiteX54" fmla="*/ 19735799 w 19735799"/>
              <a:gd name="connsiteY54" fmla="*/ 3546690 h 12787099"/>
              <a:gd name="connsiteX55" fmla="*/ 16194043 w 19735799"/>
              <a:gd name="connsiteY55" fmla="*/ 3546690 h 1278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735799" h="12787099">
                <a:moveTo>
                  <a:pt x="12143513" y="9240409"/>
                </a:moveTo>
                <a:lnTo>
                  <a:pt x="15685269" y="9240409"/>
                </a:lnTo>
                <a:lnTo>
                  <a:pt x="15685269" y="12787099"/>
                </a:lnTo>
                <a:lnTo>
                  <a:pt x="12143513" y="12787099"/>
                </a:lnTo>
                <a:close/>
                <a:moveTo>
                  <a:pt x="4050531" y="9240409"/>
                </a:moveTo>
                <a:lnTo>
                  <a:pt x="7592284" y="9240409"/>
                </a:lnTo>
                <a:lnTo>
                  <a:pt x="7592284" y="12787099"/>
                </a:lnTo>
                <a:lnTo>
                  <a:pt x="4050531" y="12787099"/>
                </a:lnTo>
                <a:close/>
                <a:moveTo>
                  <a:pt x="16194043" y="8110925"/>
                </a:moveTo>
                <a:lnTo>
                  <a:pt x="19735799" y="8110925"/>
                </a:lnTo>
                <a:lnTo>
                  <a:pt x="19735799" y="11657615"/>
                </a:lnTo>
                <a:lnTo>
                  <a:pt x="16194043" y="11657615"/>
                </a:lnTo>
                <a:close/>
                <a:moveTo>
                  <a:pt x="8092984" y="8110925"/>
                </a:moveTo>
                <a:lnTo>
                  <a:pt x="11634740" y="8110925"/>
                </a:lnTo>
                <a:lnTo>
                  <a:pt x="11634740" y="11657615"/>
                </a:lnTo>
                <a:lnTo>
                  <a:pt x="8092984" y="11657615"/>
                </a:lnTo>
                <a:close/>
                <a:moveTo>
                  <a:pt x="0" y="8110925"/>
                </a:moveTo>
                <a:lnTo>
                  <a:pt x="3541757" y="8110925"/>
                </a:lnTo>
                <a:lnTo>
                  <a:pt x="3541757" y="11657615"/>
                </a:lnTo>
                <a:lnTo>
                  <a:pt x="0" y="11657615"/>
                </a:lnTo>
                <a:close/>
                <a:moveTo>
                  <a:pt x="12143513" y="5184948"/>
                </a:moveTo>
                <a:lnTo>
                  <a:pt x="15685269" y="5184948"/>
                </a:lnTo>
                <a:lnTo>
                  <a:pt x="15685269" y="8731636"/>
                </a:lnTo>
                <a:lnTo>
                  <a:pt x="12143513" y="8731636"/>
                </a:lnTo>
                <a:close/>
                <a:moveTo>
                  <a:pt x="4050531" y="5184948"/>
                </a:moveTo>
                <a:lnTo>
                  <a:pt x="7592284" y="5184948"/>
                </a:lnTo>
                <a:lnTo>
                  <a:pt x="7592284" y="8731636"/>
                </a:lnTo>
                <a:lnTo>
                  <a:pt x="4050531" y="8731636"/>
                </a:lnTo>
                <a:close/>
                <a:moveTo>
                  <a:pt x="16194043" y="4055463"/>
                </a:moveTo>
                <a:lnTo>
                  <a:pt x="19735799" y="4055463"/>
                </a:lnTo>
                <a:lnTo>
                  <a:pt x="19735799" y="7602152"/>
                </a:lnTo>
                <a:lnTo>
                  <a:pt x="16194043" y="7602152"/>
                </a:lnTo>
                <a:close/>
                <a:moveTo>
                  <a:pt x="1" y="4055463"/>
                </a:moveTo>
                <a:lnTo>
                  <a:pt x="3541757" y="4055463"/>
                </a:lnTo>
                <a:lnTo>
                  <a:pt x="3541757" y="7602152"/>
                </a:lnTo>
                <a:lnTo>
                  <a:pt x="1" y="7602152"/>
                </a:lnTo>
                <a:close/>
                <a:moveTo>
                  <a:pt x="12143513" y="1129485"/>
                </a:moveTo>
                <a:lnTo>
                  <a:pt x="15685269" y="1129485"/>
                </a:lnTo>
                <a:lnTo>
                  <a:pt x="15685269" y="4676174"/>
                </a:lnTo>
                <a:lnTo>
                  <a:pt x="12143513" y="4676174"/>
                </a:lnTo>
                <a:close/>
                <a:moveTo>
                  <a:pt x="4050534" y="1129485"/>
                </a:moveTo>
                <a:lnTo>
                  <a:pt x="7592284" y="1129485"/>
                </a:lnTo>
                <a:lnTo>
                  <a:pt x="7592284" y="4676174"/>
                </a:lnTo>
                <a:lnTo>
                  <a:pt x="4050534" y="4676174"/>
                </a:lnTo>
                <a:close/>
                <a:moveTo>
                  <a:pt x="8092984" y="1"/>
                </a:moveTo>
                <a:lnTo>
                  <a:pt x="11634740" y="1"/>
                </a:lnTo>
                <a:lnTo>
                  <a:pt x="11634740" y="3546690"/>
                </a:lnTo>
                <a:lnTo>
                  <a:pt x="8092984" y="3546690"/>
                </a:lnTo>
                <a:close/>
                <a:moveTo>
                  <a:pt x="2" y="1"/>
                </a:moveTo>
                <a:lnTo>
                  <a:pt x="3541760" y="1"/>
                </a:lnTo>
                <a:lnTo>
                  <a:pt x="3541760" y="3546690"/>
                </a:lnTo>
                <a:lnTo>
                  <a:pt x="2" y="3546690"/>
                </a:lnTo>
                <a:close/>
                <a:moveTo>
                  <a:pt x="16194043" y="0"/>
                </a:moveTo>
                <a:lnTo>
                  <a:pt x="19735799" y="0"/>
                </a:lnTo>
                <a:lnTo>
                  <a:pt x="19735799" y="3546690"/>
                </a:lnTo>
                <a:lnTo>
                  <a:pt x="16194043"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4442121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C48B04-C9CC-4B96-8152-DAB8C3953C12}"/>
              </a:ext>
            </a:extLst>
          </p:cNvPr>
          <p:cNvSpPr>
            <a:spLocks noGrp="1" noChangeAspect="1"/>
          </p:cNvSpPr>
          <p:nvPr>
            <p:ph type="pic" sz="quarter" idx="11" hasCustomPrompt="1"/>
          </p:nvPr>
        </p:nvSpPr>
        <p:spPr>
          <a:xfrm>
            <a:off x="1721870" y="2546243"/>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9" name="Picture Placeholder 8">
            <a:extLst>
              <a:ext uri="{FF2B5EF4-FFF2-40B4-BE49-F238E27FC236}">
                <a16:creationId xmlns:a16="http://schemas.microsoft.com/office/drawing/2014/main" id="{AE60A2A3-8CBF-4BB3-B71C-4B7F0A2E187C}"/>
              </a:ext>
            </a:extLst>
          </p:cNvPr>
          <p:cNvSpPr>
            <a:spLocks noGrp="1" noChangeAspect="1"/>
          </p:cNvSpPr>
          <p:nvPr>
            <p:ph type="pic" sz="quarter" idx="12" hasCustomPrompt="1"/>
          </p:nvPr>
        </p:nvSpPr>
        <p:spPr>
          <a:xfrm>
            <a:off x="3963815" y="2546243"/>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0" name="Picture Placeholder 9">
            <a:extLst>
              <a:ext uri="{FF2B5EF4-FFF2-40B4-BE49-F238E27FC236}">
                <a16:creationId xmlns:a16="http://schemas.microsoft.com/office/drawing/2014/main" id="{7DC59C30-B43F-43CF-9F82-D69DFCBBC312}"/>
              </a:ext>
            </a:extLst>
          </p:cNvPr>
          <p:cNvSpPr>
            <a:spLocks noGrp="1" noChangeAspect="1"/>
          </p:cNvSpPr>
          <p:nvPr>
            <p:ph type="pic" sz="quarter" idx="13" hasCustomPrompt="1"/>
          </p:nvPr>
        </p:nvSpPr>
        <p:spPr>
          <a:xfrm>
            <a:off x="8699482" y="2546243"/>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40486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C48B04-C9CC-4B96-8152-DAB8C3953C12}"/>
              </a:ext>
            </a:extLst>
          </p:cNvPr>
          <p:cNvSpPr>
            <a:spLocks noGrp="1" noChangeAspect="1"/>
          </p:cNvSpPr>
          <p:nvPr>
            <p:ph type="pic" sz="quarter" idx="11" hasCustomPrompt="1"/>
          </p:nvPr>
        </p:nvSpPr>
        <p:spPr>
          <a:xfrm>
            <a:off x="8975672" y="536468"/>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9" name="Picture Placeholder 8">
            <a:extLst>
              <a:ext uri="{FF2B5EF4-FFF2-40B4-BE49-F238E27FC236}">
                <a16:creationId xmlns:a16="http://schemas.microsoft.com/office/drawing/2014/main" id="{AE60A2A3-8CBF-4BB3-B71C-4B7F0A2E187C}"/>
              </a:ext>
            </a:extLst>
          </p:cNvPr>
          <p:cNvSpPr>
            <a:spLocks noGrp="1" noChangeAspect="1"/>
          </p:cNvSpPr>
          <p:nvPr>
            <p:ph type="pic" sz="quarter" idx="12" hasCustomPrompt="1"/>
          </p:nvPr>
        </p:nvSpPr>
        <p:spPr>
          <a:xfrm>
            <a:off x="8975672" y="2546243"/>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0" name="Picture Placeholder 9">
            <a:extLst>
              <a:ext uri="{FF2B5EF4-FFF2-40B4-BE49-F238E27FC236}">
                <a16:creationId xmlns:a16="http://schemas.microsoft.com/office/drawing/2014/main" id="{7DC59C30-B43F-43CF-9F82-D69DFCBBC312}"/>
              </a:ext>
            </a:extLst>
          </p:cNvPr>
          <p:cNvSpPr>
            <a:spLocks noGrp="1" noChangeAspect="1"/>
          </p:cNvSpPr>
          <p:nvPr>
            <p:ph type="pic" sz="quarter" idx="13" hasCustomPrompt="1"/>
          </p:nvPr>
        </p:nvSpPr>
        <p:spPr>
          <a:xfrm>
            <a:off x="8975672" y="4556018"/>
            <a:ext cx="1770647" cy="1773345"/>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0857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CA30AC-465D-411F-829F-4744F4D8AE25}"/>
              </a:ext>
            </a:extLst>
          </p:cNvPr>
          <p:cNvSpPr>
            <a:spLocks noGrp="1" noChangeAspect="1"/>
          </p:cNvSpPr>
          <p:nvPr>
            <p:ph type="pic" sz="quarter" idx="11" hasCustomPrompt="1"/>
          </p:nvPr>
        </p:nvSpPr>
        <p:spPr>
          <a:xfrm>
            <a:off x="6373594" y="1072662"/>
            <a:ext cx="2074714" cy="2074985"/>
          </a:xfrm>
          <a:custGeom>
            <a:avLst/>
            <a:gdLst>
              <a:gd name="connsiteX0" fmla="*/ 164131 w 4149969"/>
              <a:gd name="connsiteY0" fmla="*/ 0 h 4149969"/>
              <a:gd name="connsiteX1" fmla="*/ 3985838 w 4149969"/>
              <a:gd name="connsiteY1" fmla="*/ 0 h 4149969"/>
              <a:gd name="connsiteX2" fmla="*/ 4149969 w 4149969"/>
              <a:gd name="connsiteY2" fmla="*/ 164131 h 4149969"/>
              <a:gd name="connsiteX3" fmla="*/ 4149969 w 4149969"/>
              <a:gd name="connsiteY3" fmla="*/ 3985838 h 4149969"/>
              <a:gd name="connsiteX4" fmla="*/ 3985838 w 4149969"/>
              <a:gd name="connsiteY4" fmla="*/ 4149969 h 4149969"/>
              <a:gd name="connsiteX5" fmla="*/ 164131 w 4149969"/>
              <a:gd name="connsiteY5" fmla="*/ 4149969 h 4149969"/>
              <a:gd name="connsiteX6" fmla="*/ 0 w 4149969"/>
              <a:gd name="connsiteY6" fmla="*/ 3985838 h 4149969"/>
              <a:gd name="connsiteX7" fmla="*/ 0 w 4149969"/>
              <a:gd name="connsiteY7" fmla="*/ 164131 h 4149969"/>
              <a:gd name="connsiteX8" fmla="*/ 164131 w 4149969"/>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9" h="4149969">
                <a:moveTo>
                  <a:pt x="164131" y="0"/>
                </a:moveTo>
                <a:lnTo>
                  <a:pt x="3985838" y="0"/>
                </a:lnTo>
                <a:cubicBezTo>
                  <a:pt x="4076485" y="0"/>
                  <a:pt x="4149969" y="73484"/>
                  <a:pt x="4149969" y="164131"/>
                </a:cubicBezTo>
                <a:lnTo>
                  <a:pt x="4149969" y="3985838"/>
                </a:lnTo>
                <a:cubicBezTo>
                  <a:pt x="4149969" y="4076485"/>
                  <a:pt x="4076485" y="4149969"/>
                  <a:pt x="3985838" y="4149969"/>
                </a:cubicBezTo>
                <a:lnTo>
                  <a:pt x="164131" y="4149969"/>
                </a:lnTo>
                <a:cubicBezTo>
                  <a:pt x="73484" y="4149969"/>
                  <a:pt x="0" y="4076485"/>
                  <a:pt x="0" y="3985838"/>
                </a:cubicBezTo>
                <a:lnTo>
                  <a:pt x="0" y="164131"/>
                </a:lnTo>
                <a:cubicBezTo>
                  <a:pt x="0" y="73484"/>
                  <a:pt x="73484" y="0"/>
                  <a:pt x="164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1" name="Picture Placeholder 10">
            <a:extLst>
              <a:ext uri="{FF2B5EF4-FFF2-40B4-BE49-F238E27FC236}">
                <a16:creationId xmlns:a16="http://schemas.microsoft.com/office/drawing/2014/main" id="{5F2F8B1E-3E7A-4F60-9BAB-7DEF7F928256}"/>
              </a:ext>
            </a:extLst>
          </p:cNvPr>
          <p:cNvSpPr>
            <a:spLocks noGrp="1" noChangeAspect="1"/>
          </p:cNvSpPr>
          <p:nvPr>
            <p:ph type="pic" sz="quarter" idx="12" hasCustomPrompt="1"/>
          </p:nvPr>
        </p:nvSpPr>
        <p:spPr>
          <a:xfrm>
            <a:off x="9002151" y="1072662"/>
            <a:ext cx="2074714" cy="2074985"/>
          </a:xfrm>
          <a:custGeom>
            <a:avLst/>
            <a:gdLst>
              <a:gd name="connsiteX0" fmla="*/ 164130 w 4149968"/>
              <a:gd name="connsiteY0" fmla="*/ 0 h 4149969"/>
              <a:gd name="connsiteX1" fmla="*/ 3985836 w 4149968"/>
              <a:gd name="connsiteY1" fmla="*/ 0 h 4149969"/>
              <a:gd name="connsiteX2" fmla="*/ 4149968 w 4149968"/>
              <a:gd name="connsiteY2" fmla="*/ 164131 h 4149969"/>
              <a:gd name="connsiteX3" fmla="*/ 4149968 w 4149968"/>
              <a:gd name="connsiteY3" fmla="*/ 3985838 h 4149969"/>
              <a:gd name="connsiteX4" fmla="*/ 3985836 w 4149968"/>
              <a:gd name="connsiteY4" fmla="*/ 4149969 h 4149969"/>
              <a:gd name="connsiteX5" fmla="*/ 164130 w 4149968"/>
              <a:gd name="connsiteY5" fmla="*/ 4149969 h 4149969"/>
              <a:gd name="connsiteX6" fmla="*/ 0 w 4149968"/>
              <a:gd name="connsiteY6" fmla="*/ 3985838 h 4149969"/>
              <a:gd name="connsiteX7" fmla="*/ 0 w 4149968"/>
              <a:gd name="connsiteY7" fmla="*/ 164131 h 4149969"/>
              <a:gd name="connsiteX8" fmla="*/ 164130 w 4149968"/>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8" h="4149969">
                <a:moveTo>
                  <a:pt x="164130" y="0"/>
                </a:moveTo>
                <a:lnTo>
                  <a:pt x="3985836" y="0"/>
                </a:lnTo>
                <a:cubicBezTo>
                  <a:pt x="4076484" y="0"/>
                  <a:pt x="4149968" y="73484"/>
                  <a:pt x="4149968" y="164131"/>
                </a:cubicBezTo>
                <a:lnTo>
                  <a:pt x="4149968" y="3985838"/>
                </a:lnTo>
                <a:cubicBezTo>
                  <a:pt x="4149968" y="4076485"/>
                  <a:pt x="4076484" y="4149969"/>
                  <a:pt x="3985836" y="4149969"/>
                </a:cubicBezTo>
                <a:lnTo>
                  <a:pt x="164130" y="4149969"/>
                </a:lnTo>
                <a:cubicBezTo>
                  <a:pt x="73484" y="4149969"/>
                  <a:pt x="0" y="4076485"/>
                  <a:pt x="0" y="3985838"/>
                </a:cubicBezTo>
                <a:lnTo>
                  <a:pt x="0" y="164131"/>
                </a:lnTo>
                <a:cubicBezTo>
                  <a:pt x="0" y="73484"/>
                  <a:pt x="73484" y="0"/>
                  <a:pt x="164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2" name="Picture Placeholder 11">
            <a:extLst>
              <a:ext uri="{FF2B5EF4-FFF2-40B4-BE49-F238E27FC236}">
                <a16:creationId xmlns:a16="http://schemas.microsoft.com/office/drawing/2014/main" id="{70D42215-4E17-44B3-B255-4DC95D755839}"/>
              </a:ext>
            </a:extLst>
          </p:cNvPr>
          <p:cNvSpPr>
            <a:spLocks noGrp="1" noChangeAspect="1"/>
          </p:cNvSpPr>
          <p:nvPr>
            <p:ph type="pic" sz="quarter" idx="13" hasCustomPrompt="1"/>
          </p:nvPr>
        </p:nvSpPr>
        <p:spPr>
          <a:xfrm>
            <a:off x="6373594" y="3701562"/>
            <a:ext cx="2074714" cy="2074985"/>
          </a:xfrm>
          <a:custGeom>
            <a:avLst/>
            <a:gdLst>
              <a:gd name="connsiteX0" fmla="*/ 164131 w 4149969"/>
              <a:gd name="connsiteY0" fmla="*/ 0 h 4149969"/>
              <a:gd name="connsiteX1" fmla="*/ 3985838 w 4149969"/>
              <a:gd name="connsiteY1" fmla="*/ 0 h 4149969"/>
              <a:gd name="connsiteX2" fmla="*/ 4149969 w 4149969"/>
              <a:gd name="connsiteY2" fmla="*/ 164131 h 4149969"/>
              <a:gd name="connsiteX3" fmla="*/ 4149969 w 4149969"/>
              <a:gd name="connsiteY3" fmla="*/ 3985838 h 4149969"/>
              <a:gd name="connsiteX4" fmla="*/ 3985838 w 4149969"/>
              <a:gd name="connsiteY4" fmla="*/ 4149969 h 4149969"/>
              <a:gd name="connsiteX5" fmla="*/ 164131 w 4149969"/>
              <a:gd name="connsiteY5" fmla="*/ 4149969 h 4149969"/>
              <a:gd name="connsiteX6" fmla="*/ 0 w 4149969"/>
              <a:gd name="connsiteY6" fmla="*/ 3985838 h 4149969"/>
              <a:gd name="connsiteX7" fmla="*/ 0 w 4149969"/>
              <a:gd name="connsiteY7" fmla="*/ 164131 h 4149969"/>
              <a:gd name="connsiteX8" fmla="*/ 164131 w 4149969"/>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9" h="4149969">
                <a:moveTo>
                  <a:pt x="164131" y="0"/>
                </a:moveTo>
                <a:lnTo>
                  <a:pt x="3985838" y="0"/>
                </a:lnTo>
                <a:cubicBezTo>
                  <a:pt x="4076485" y="0"/>
                  <a:pt x="4149969" y="73484"/>
                  <a:pt x="4149969" y="164131"/>
                </a:cubicBezTo>
                <a:lnTo>
                  <a:pt x="4149969" y="3985838"/>
                </a:lnTo>
                <a:cubicBezTo>
                  <a:pt x="4149969" y="4076485"/>
                  <a:pt x="4076485" y="4149969"/>
                  <a:pt x="3985838" y="4149969"/>
                </a:cubicBezTo>
                <a:lnTo>
                  <a:pt x="164131" y="4149969"/>
                </a:lnTo>
                <a:cubicBezTo>
                  <a:pt x="73484" y="4149969"/>
                  <a:pt x="0" y="4076485"/>
                  <a:pt x="0" y="3985838"/>
                </a:cubicBezTo>
                <a:lnTo>
                  <a:pt x="0" y="164131"/>
                </a:lnTo>
                <a:cubicBezTo>
                  <a:pt x="0" y="73484"/>
                  <a:pt x="73484" y="0"/>
                  <a:pt x="164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3" name="Picture Placeholder 12">
            <a:extLst>
              <a:ext uri="{FF2B5EF4-FFF2-40B4-BE49-F238E27FC236}">
                <a16:creationId xmlns:a16="http://schemas.microsoft.com/office/drawing/2014/main" id="{F7A39E73-7B5A-4263-8F75-D9ADE00A6B60}"/>
              </a:ext>
            </a:extLst>
          </p:cNvPr>
          <p:cNvSpPr>
            <a:spLocks noGrp="1" noChangeAspect="1"/>
          </p:cNvSpPr>
          <p:nvPr>
            <p:ph type="pic" sz="quarter" idx="14" hasCustomPrompt="1"/>
          </p:nvPr>
        </p:nvSpPr>
        <p:spPr>
          <a:xfrm>
            <a:off x="9002151" y="3701562"/>
            <a:ext cx="2074714" cy="2074985"/>
          </a:xfrm>
          <a:custGeom>
            <a:avLst/>
            <a:gdLst>
              <a:gd name="connsiteX0" fmla="*/ 164130 w 4149968"/>
              <a:gd name="connsiteY0" fmla="*/ 0 h 4149969"/>
              <a:gd name="connsiteX1" fmla="*/ 3985836 w 4149968"/>
              <a:gd name="connsiteY1" fmla="*/ 0 h 4149969"/>
              <a:gd name="connsiteX2" fmla="*/ 4149968 w 4149968"/>
              <a:gd name="connsiteY2" fmla="*/ 164131 h 4149969"/>
              <a:gd name="connsiteX3" fmla="*/ 4149968 w 4149968"/>
              <a:gd name="connsiteY3" fmla="*/ 3985838 h 4149969"/>
              <a:gd name="connsiteX4" fmla="*/ 3985836 w 4149968"/>
              <a:gd name="connsiteY4" fmla="*/ 4149969 h 4149969"/>
              <a:gd name="connsiteX5" fmla="*/ 164130 w 4149968"/>
              <a:gd name="connsiteY5" fmla="*/ 4149969 h 4149969"/>
              <a:gd name="connsiteX6" fmla="*/ 0 w 4149968"/>
              <a:gd name="connsiteY6" fmla="*/ 3985838 h 4149969"/>
              <a:gd name="connsiteX7" fmla="*/ 0 w 4149968"/>
              <a:gd name="connsiteY7" fmla="*/ 164131 h 4149969"/>
              <a:gd name="connsiteX8" fmla="*/ 164130 w 4149968"/>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8" h="4149969">
                <a:moveTo>
                  <a:pt x="164130" y="0"/>
                </a:moveTo>
                <a:lnTo>
                  <a:pt x="3985836" y="0"/>
                </a:lnTo>
                <a:cubicBezTo>
                  <a:pt x="4076484" y="0"/>
                  <a:pt x="4149968" y="73484"/>
                  <a:pt x="4149968" y="164131"/>
                </a:cubicBezTo>
                <a:lnTo>
                  <a:pt x="4149968" y="3985838"/>
                </a:lnTo>
                <a:cubicBezTo>
                  <a:pt x="4149968" y="4076485"/>
                  <a:pt x="4076484" y="4149969"/>
                  <a:pt x="3985836" y="4149969"/>
                </a:cubicBezTo>
                <a:lnTo>
                  <a:pt x="164130" y="4149969"/>
                </a:lnTo>
                <a:cubicBezTo>
                  <a:pt x="73484" y="4149969"/>
                  <a:pt x="0" y="4076485"/>
                  <a:pt x="0" y="3985838"/>
                </a:cubicBezTo>
                <a:lnTo>
                  <a:pt x="0" y="164131"/>
                </a:lnTo>
                <a:cubicBezTo>
                  <a:pt x="0" y="73484"/>
                  <a:pt x="73484" y="0"/>
                  <a:pt x="164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44558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B4FCF9F-099A-4841-A0D2-1F9406BC929F}"/>
              </a:ext>
            </a:extLst>
          </p:cNvPr>
          <p:cNvSpPr>
            <a:spLocks noGrp="1" noChangeAspect="1"/>
          </p:cNvSpPr>
          <p:nvPr>
            <p:ph type="pic" sz="quarter" idx="10" hasCustomPrompt="1"/>
          </p:nvPr>
        </p:nvSpPr>
        <p:spPr>
          <a:xfrm>
            <a:off x="6581172" y="1000878"/>
            <a:ext cx="4693708" cy="4694319"/>
          </a:xfrm>
          <a:custGeom>
            <a:avLst/>
            <a:gdLst>
              <a:gd name="connsiteX0" fmla="*/ 4694318 w 9388638"/>
              <a:gd name="connsiteY0" fmla="*/ 0 h 9388637"/>
              <a:gd name="connsiteX1" fmla="*/ 5269760 w 9388638"/>
              <a:gd name="connsiteY1" fmla="*/ 238356 h 9388637"/>
              <a:gd name="connsiteX2" fmla="*/ 9150282 w 9388638"/>
              <a:gd name="connsiteY2" fmla="*/ 4118877 h 9388637"/>
              <a:gd name="connsiteX3" fmla="*/ 9150282 w 9388638"/>
              <a:gd name="connsiteY3" fmla="*/ 5269761 h 9388637"/>
              <a:gd name="connsiteX4" fmla="*/ 5269760 w 9388638"/>
              <a:gd name="connsiteY4" fmla="*/ 9150281 h 9388637"/>
              <a:gd name="connsiteX5" fmla="*/ 4118876 w 9388638"/>
              <a:gd name="connsiteY5" fmla="*/ 9150281 h 9388637"/>
              <a:gd name="connsiteX6" fmla="*/ 238356 w 9388638"/>
              <a:gd name="connsiteY6" fmla="*/ 5269761 h 9388637"/>
              <a:gd name="connsiteX7" fmla="*/ 238356 w 9388638"/>
              <a:gd name="connsiteY7" fmla="*/ 4118877 h 9388637"/>
              <a:gd name="connsiteX8" fmla="*/ 4118876 w 9388638"/>
              <a:gd name="connsiteY8" fmla="*/ 238356 h 9388637"/>
              <a:gd name="connsiteX9" fmla="*/ 4694318 w 9388638"/>
              <a:gd name="connsiteY9" fmla="*/ 0 h 9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8638" h="9388637">
                <a:moveTo>
                  <a:pt x="4694318" y="0"/>
                </a:moveTo>
                <a:cubicBezTo>
                  <a:pt x="4902588" y="0"/>
                  <a:pt x="5110856" y="79452"/>
                  <a:pt x="5269760" y="238356"/>
                </a:cubicBezTo>
                <a:lnTo>
                  <a:pt x="9150282" y="4118877"/>
                </a:lnTo>
                <a:cubicBezTo>
                  <a:pt x="9468090" y="4436684"/>
                  <a:pt x="9468090" y="4951953"/>
                  <a:pt x="9150282" y="5269761"/>
                </a:cubicBezTo>
                <a:lnTo>
                  <a:pt x="5269760" y="9150281"/>
                </a:lnTo>
                <a:cubicBezTo>
                  <a:pt x="4951952" y="9468089"/>
                  <a:pt x="4436684" y="9468089"/>
                  <a:pt x="4118876" y="9150281"/>
                </a:cubicBezTo>
                <a:lnTo>
                  <a:pt x="238356" y="5269761"/>
                </a:lnTo>
                <a:cubicBezTo>
                  <a:pt x="-79452" y="4951953"/>
                  <a:pt x="-79452" y="4436684"/>
                  <a:pt x="238356" y="4118877"/>
                </a:cubicBezTo>
                <a:lnTo>
                  <a:pt x="4118876" y="238356"/>
                </a:lnTo>
                <a:cubicBezTo>
                  <a:pt x="4277780" y="79452"/>
                  <a:pt x="4486050" y="0"/>
                  <a:pt x="4694318"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2" name="Picture Placeholder 11">
            <a:extLst>
              <a:ext uri="{FF2B5EF4-FFF2-40B4-BE49-F238E27FC236}">
                <a16:creationId xmlns:a16="http://schemas.microsoft.com/office/drawing/2014/main" id="{08C566A2-1865-41A8-964C-20C135560AD3}"/>
              </a:ext>
            </a:extLst>
          </p:cNvPr>
          <p:cNvSpPr>
            <a:spLocks noGrp="1" noChangeAspect="1"/>
          </p:cNvSpPr>
          <p:nvPr>
            <p:ph type="pic" sz="quarter" idx="11" hasCustomPrompt="1"/>
          </p:nvPr>
        </p:nvSpPr>
        <p:spPr>
          <a:xfrm>
            <a:off x="6969838" y="427236"/>
            <a:ext cx="1196771" cy="1196927"/>
          </a:xfrm>
          <a:custGeom>
            <a:avLst/>
            <a:gdLst>
              <a:gd name="connsiteX0" fmla="*/ 1196926 w 2393853"/>
              <a:gd name="connsiteY0" fmla="*/ 0 h 2393853"/>
              <a:gd name="connsiteX1" fmla="*/ 1545217 w 2393853"/>
              <a:gd name="connsiteY1" fmla="*/ 144267 h 2393853"/>
              <a:gd name="connsiteX2" fmla="*/ 2249586 w 2393853"/>
              <a:gd name="connsiteY2" fmla="*/ 848636 h 2393853"/>
              <a:gd name="connsiteX3" fmla="*/ 2249586 w 2393853"/>
              <a:gd name="connsiteY3" fmla="*/ 1545217 h 2393853"/>
              <a:gd name="connsiteX4" fmla="*/ 1545217 w 2393853"/>
              <a:gd name="connsiteY4" fmla="*/ 2249587 h 2393853"/>
              <a:gd name="connsiteX5" fmla="*/ 848636 w 2393853"/>
              <a:gd name="connsiteY5" fmla="*/ 2249587 h 2393853"/>
              <a:gd name="connsiteX6" fmla="*/ 144267 w 2393853"/>
              <a:gd name="connsiteY6" fmla="*/ 1545217 h 2393853"/>
              <a:gd name="connsiteX7" fmla="*/ 144267 w 2393853"/>
              <a:gd name="connsiteY7" fmla="*/ 848636 h 2393853"/>
              <a:gd name="connsiteX8" fmla="*/ 848636 w 2393853"/>
              <a:gd name="connsiteY8" fmla="*/ 144267 h 2393853"/>
              <a:gd name="connsiteX9" fmla="*/ 1196926 w 2393853"/>
              <a:gd name="connsiteY9" fmla="*/ 0 h 239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53" h="2393853">
                <a:moveTo>
                  <a:pt x="1196926" y="0"/>
                </a:moveTo>
                <a:cubicBezTo>
                  <a:pt x="1322983" y="0"/>
                  <a:pt x="1449039" y="48089"/>
                  <a:pt x="1545217" y="144267"/>
                </a:cubicBezTo>
                <a:lnTo>
                  <a:pt x="2249586" y="848636"/>
                </a:lnTo>
                <a:cubicBezTo>
                  <a:pt x="2441942" y="1040992"/>
                  <a:pt x="2441942" y="1352861"/>
                  <a:pt x="2249586" y="1545217"/>
                </a:cubicBezTo>
                <a:lnTo>
                  <a:pt x="1545217" y="2249587"/>
                </a:lnTo>
                <a:cubicBezTo>
                  <a:pt x="1352861" y="2441942"/>
                  <a:pt x="1040992" y="2441942"/>
                  <a:pt x="848636" y="2249587"/>
                </a:cubicBezTo>
                <a:lnTo>
                  <a:pt x="144267" y="1545217"/>
                </a:lnTo>
                <a:cubicBezTo>
                  <a:pt x="-48089" y="1352861"/>
                  <a:pt x="-48089" y="1040992"/>
                  <a:pt x="144267" y="848636"/>
                </a:cubicBezTo>
                <a:lnTo>
                  <a:pt x="848636" y="144267"/>
                </a:lnTo>
                <a:cubicBezTo>
                  <a:pt x="944814" y="48089"/>
                  <a:pt x="1070870" y="0"/>
                  <a:pt x="119692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3" name="Picture Placeholder 12">
            <a:extLst>
              <a:ext uri="{FF2B5EF4-FFF2-40B4-BE49-F238E27FC236}">
                <a16:creationId xmlns:a16="http://schemas.microsoft.com/office/drawing/2014/main" id="{33CB3305-5B96-425F-A3E4-B051758C6C1D}"/>
              </a:ext>
            </a:extLst>
          </p:cNvPr>
          <p:cNvSpPr>
            <a:spLocks noGrp="1" noChangeAspect="1"/>
          </p:cNvSpPr>
          <p:nvPr>
            <p:ph type="pic" sz="quarter" idx="12" hasCustomPrompt="1"/>
          </p:nvPr>
        </p:nvSpPr>
        <p:spPr>
          <a:xfrm>
            <a:off x="6712882" y="4787321"/>
            <a:ext cx="1196780" cy="1196936"/>
          </a:xfrm>
          <a:custGeom>
            <a:avLst/>
            <a:gdLst>
              <a:gd name="connsiteX0" fmla="*/ 1196935 w 2393871"/>
              <a:gd name="connsiteY0" fmla="*/ 0 h 2393871"/>
              <a:gd name="connsiteX1" fmla="*/ 1545212 w 2393871"/>
              <a:gd name="connsiteY1" fmla="*/ 144261 h 2393871"/>
              <a:gd name="connsiteX2" fmla="*/ 2249610 w 2393871"/>
              <a:gd name="connsiteY2" fmla="*/ 848659 h 2393871"/>
              <a:gd name="connsiteX3" fmla="*/ 2249610 w 2393871"/>
              <a:gd name="connsiteY3" fmla="*/ 1545212 h 2393871"/>
              <a:gd name="connsiteX4" fmla="*/ 1545212 w 2393871"/>
              <a:gd name="connsiteY4" fmla="*/ 2249610 h 2393871"/>
              <a:gd name="connsiteX5" fmla="*/ 848659 w 2393871"/>
              <a:gd name="connsiteY5" fmla="*/ 2249610 h 2393871"/>
              <a:gd name="connsiteX6" fmla="*/ 144261 w 2393871"/>
              <a:gd name="connsiteY6" fmla="*/ 1545212 h 2393871"/>
              <a:gd name="connsiteX7" fmla="*/ 144261 w 2393871"/>
              <a:gd name="connsiteY7" fmla="*/ 848659 h 2393871"/>
              <a:gd name="connsiteX8" fmla="*/ 848659 w 2393871"/>
              <a:gd name="connsiteY8" fmla="*/ 144261 h 2393871"/>
              <a:gd name="connsiteX9" fmla="*/ 1196935 w 2393871"/>
              <a:gd name="connsiteY9" fmla="*/ 0 h 239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71" h="2393871">
                <a:moveTo>
                  <a:pt x="1196935" y="0"/>
                </a:moveTo>
                <a:cubicBezTo>
                  <a:pt x="1322987" y="0"/>
                  <a:pt x="1449038" y="48087"/>
                  <a:pt x="1545212" y="144261"/>
                </a:cubicBezTo>
                <a:lnTo>
                  <a:pt x="2249610" y="848659"/>
                </a:lnTo>
                <a:cubicBezTo>
                  <a:pt x="2441958" y="1041007"/>
                  <a:pt x="2441958" y="1352864"/>
                  <a:pt x="2249610" y="1545212"/>
                </a:cubicBezTo>
                <a:lnTo>
                  <a:pt x="1545212" y="2249610"/>
                </a:lnTo>
                <a:cubicBezTo>
                  <a:pt x="1352864" y="2441958"/>
                  <a:pt x="1041007" y="2441958"/>
                  <a:pt x="848659" y="2249610"/>
                </a:cubicBezTo>
                <a:lnTo>
                  <a:pt x="144261" y="1545212"/>
                </a:lnTo>
                <a:cubicBezTo>
                  <a:pt x="-48087" y="1352864"/>
                  <a:pt x="-48087" y="1041007"/>
                  <a:pt x="144261" y="848659"/>
                </a:cubicBezTo>
                <a:lnTo>
                  <a:pt x="848659" y="144261"/>
                </a:lnTo>
                <a:cubicBezTo>
                  <a:pt x="944833" y="48087"/>
                  <a:pt x="1070884" y="0"/>
                  <a:pt x="11969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4" name="Picture Placeholder 13">
            <a:extLst>
              <a:ext uri="{FF2B5EF4-FFF2-40B4-BE49-F238E27FC236}">
                <a16:creationId xmlns:a16="http://schemas.microsoft.com/office/drawing/2014/main" id="{DDADA059-F0F5-47B9-A94F-B5CEEA4871E4}"/>
              </a:ext>
            </a:extLst>
          </p:cNvPr>
          <p:cNvSpPr>
            <a:spLocks noGrp="1" noChangeAspect="1"/>
          </p:cNvSpPr>
          <p:nvPr>
            <p:ph type="pic" sz="quarter" idx="13" hasCustomPrompt="1"/>
          </p:nvPr>
        </p:nvSpPr>
        <p:spPr>
          <a:xfrm>
            <a:off x="9792129" y="4847466"/>
            <a:ext cx="1210276" cy="1210435"/>
          </a:xfrm>
          <a:custGeom>
            <a:avLst/>
            <a:gdLst>
              <a:gd name="connsiteX0" fmla="*/ 1210435 w 2420868"/>
              <a:gd name="connsiteY0" fmla="*/ 0 h 2420869"/>
              <a:gd name="connsiteX1" fmla="*/ 1535665 w 2420868"/>
              <a:gd name="connsiteY1" fmla="*/ 134715 h 2420869"/>
              <a:gd name="connsiteX2" fmla="*/ 2286153 w 2420868"/>
              <a:gd name="connsiteY2" fmla="*/ 885204 h 2420869"/>
              <a:gd name="connsiteX3" fmla="*/ 2286153 w 2420868"/>
              <a:gd name="connsiteY3" fmla="*/ 1535665 h 2420869"/>
              <a:gd name="connsiteX4" fmla="*/ 1535665 w 2420868"/>
              <a:gd name="connsiteY4" fmla="*/ 2286154 h 2420869"/>
              <a:gd name="connsiteX5" fmla="*/ 885203 w 2420868"/>
              <a:gd name="connsiteY5" fmla="*/ 2286154 h 2420869"/>
              <a:gd name="connsiteX6" fmla="*/ 134715 w 2420868"/>
              <a:gd name="connsiteY6" fmla="*/ 1535665 h 2420869"/>
              <a:gd name="connsiteX7" fmla="*/ 134715 w 2420868"/>
              <a:gd name="connsiteY7" fmla="*/ 885204 h 2420869"/>
              <a:gd name="connsiteX8" fmla="*/ 885203 w 2420868"/>
              <a:gd name="connsiteY8" fmla="*/ 134715 h 2420869"/>
              <a:gd name="connsiteX9" fmla="*/ 1210435 w 2420868"/>
              <a:gd name="connsiteY9" fmla="*/ 0 h 24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0868" h="2420869">
                <a:moveTo>
                  <a:pt x="1210435" y="0"/>
                </a:moveTo>
                <a:cubicBezTo>
                  <a:pt x="1328145" y="0"/>
                  <a:pt x="1445855" y="44905"/>
                  <a:pt x="1535665" y="134715"/>
                </a:cubicBezTo>
                <a:lnTo>
                  <a:pt x="2286153" y="885204"/>
                </a:lnTo>
                <a:cubicBezTo>
                  <a:pt x="2465773" y="1064824"/>
                  <a:pt x="2465773" y="1356045"/>
                  <a:pt x="2286153" y="1535665"/>
                </a:cubicBezTo>
                <a:lnTo>
                  <a:pt x="1535665" y="2286154"/>
                </a:lnTo>
                <a:cubicBezTo>
                  <a:pt x="1356045" y="2465774"/>
                  <a:pt x="1064823" y="2465774"/>
                  <a:pt x="885203" y="2286154"/>
                </a:cubicBezTo>
                <a:lnTo>
                  <a:pt x="134715" y="1535665"/>
                </a:lnTo>
                <a:cubicBezTo>
                  <a:pt x="-44905" y="1356045"/>
                  <a:pt x="-44905" y="1064824"/>
                  <a:pt x="134715" y="885204"/>
                </a:cubicBezTo>
                <a:lnTo>
                  <a:pt x="885203" y="134715"/>
                </a:lnTo>
                <a:cubicBezTo>
                  <a:pt x="975013" y="44905"/>
                  <a:pt x="1092723" y="0"/>
                  <a:pt x="12104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33154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B4FCF9F-099A-4841-A0D2-1F9406BC929F}"/>
              </a:ext>
            </a:extLst>
          </p:cNvPr>
          <p:cNvSpPr>
            <a:spLocks noGrp="1" noChangeAspect="1"/>
          </p:cNvSpPr>
          <p:nvPr>
            <p:ph type="pic" sz="quarter" idx="10" hasCustomPrompt="1"/>
          </p:nvPr>
        </p:nvSpPr>
        <p:spPr>
          <a:xfrm>
            <a:off x="910685" y="1000878"/>
            <a:ext cx="4693708" cy="4694319"/>
          </a:xfrm>
          <a:custGeom>
            <a:avLst/>
            <a:gdLst>
              <a:gd name="connsiteX0" fmla="*/ 4694318 w 9388638"/>
              <a:gd name="connsiteY0" fmla="*/ 0 h 9388637"/>
              <a:gd name="connsiteX1" fmla="*/ 5269760 w 9388638"/>
              <a:gd name="connsiteY1" fmla="*/ 238356 h 9388637"/>
              <a:gd name="connsiteX2" fmla="*/ 9150282 w 9388638"/>
              <a:gd name="connsiteY2" fmla="*/ 4118877 h 9388637"/>
              <a:gd name="connsiteX3" fmla="*/ 9150282 w 9388638"/>
              <a:gd name="connsiteY3" fmla="*/ 5269761 h 9388637"/>
              <a:gd name="connsiteX4" fmla="*/ 5269760 w 9388638"/>
              <a:gd name="connsiteY4" fmla="*/ 9150281 h 9388637"/>
              <a:gd name="connsiteX5" fmla="*/ 4118876 w 9388638"/>
              <a:gd name="connsiteY5" fmla="*/ 9150281 h 9388637"/>
              <a:gd name="connsiteX6" fmla="*/ 238356 w 9388638"/>
              <a:gd name="connsiteY6" fmla="*/ 5269761 h 9388637"/>
              <a:gd name="connsiteX7" fmla="*/ 238356 w 9388638"/>
              <a:gd name="connsiteY7" fmla="*/ 4118877 h 9388637"/>
              <a:gd name="connsiteX8" fmla="*/ 4118876 w 9388638"/>
              <a:gd name="connsiteY8" fmla="*/ 238356 h 9388637"/>
              <a:gd name="connsiteX9" fmla="*/ 4694318 w 9388638"/>
              <a:gd name="connsiteY9" fmla="*/ 0 h 9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8638" h="9388637">
                <a:moveTo>
                  <a:pt x="4694318" y="0"/>
                </a:moveTo>
                <a:cubicBezTo>
                  <a:pt x="4902588" y="0"/>
                  <a:pt x="5110856" y="79452"/>
                  <a:pt x="5269760" y="238356"/>
                </a:cubicBezTo>
                <a:lnTo>
                  <a:pt x="9150282" y="4118877"/>
                </a:lnTo>
                <a:cubicBezTo>
                  <a:pt x="9468090" y="4436684"/>
                  <a:pt x="9468090" y="4951953"/>
                  <a:pt x="9150282" y="5269761"/>
                </a:cubicBezTo>
                <a:lnTo>
                  <a:pt x="5269760" y="9150281"/>
                </a:lnTo>
                <a:cubicBezTo>
                  <a:pt x="4951952" y="9468089"/>
                  <a:pt x="4436684" y="9468089"/>
                  <a:pt x="4118876" y="9150281"/>
                </a:cubicBezTo>
                <a:lnTo>
                  <a:pt x="238356" y="5269761"/>
                </a:lnTo>
                <a:cubicBezTo>
                  <a:pt x="-79452" y="4951953"/>
                  <a:pt x="-79452" y="4436684"/>
                  <a:pt x="238356" y="4118877"/>
                </a:cubicBezTo>
                <a:lnTo>
                  <a:pt x="4118876" y="238356"/>
                </a:lnTo>
                <a:cubicBezTo>
                  <a:pt x="4277780" y="79452"/>
                  <a:pt x="4486050" y="0"/>
                  <a:pt x="4694318"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2" name="Picture Placeholder 11">
            <a:extLst>
              <a:ext uri="{FF2B5EF4-FFF2-40B4-BE49-F238E27FC236}">
                <a16:creationId xmlns:a16="http://schemas.microsoft.com/office/drawing/2014/main" id="{08C566A2-1865-41A8-964C-20C135560AD3}"/>
              </a:ext>
            </a:extLst>
          </p:cNvPr>
          <p:cNvSpPr>
            <a:spLocks noGrp="1" noChangeAspect="1"/>
          </p:cNvSpPr>
          <p:nvPr>
            <p:ph type="pic" sz="quarter" idx="11" hasCustomPrompt="1"/>
          </p:nvPr>
        </p:nvSpPr>
        <p:spPr>
          <a:xfrm>
            <a:off x="1221540" y="4883266"/>
            <a:ext cx="1196771" cy="1196927"/>
          </a:xfrm>
          <a:custGeom>
            <a:avLst/>
            <a:gdLst>
              <a:gd name="connsiteX0" fmla="*/ 1196926 w 2393853"/>
              <a:gd name="connsiteY0" fmla="*/ 0 h 2393853"/>
              <a:gd name="connsiteX1" fmla="*/ 1545217 w 2393853"/>
              <a:gd name="connsiteY1" fmla="*/ 144267 h 2393853"/>
              <a:gd name="connsiteX2" fmla="*/ 2249586 w 2393853"/>
              <a:gd name="connsiteY2" fmla="*/ 848636 h 2393853"/>
              <a:gd name="connsiteX3" fmla="*/ 2249586 w 2393853"/>
              <a:gd name="connsiteY3" fmla="*/ 1545217 h 2393853"/>
              <a:gd name="connsiteX4" fmla="*/ 1545217 w 2393853"/>
              <a:gd name="connsiteY4" fmla="*/ 2249587 h 2393853"/>
              <a:gd name="connsiteX5" fmla="*/ 848636 w 2393853"/>
              <a:gd name="connsiteY5" fmla="*/ 2249587 h 2393853"/>
              <a:gd name="connsiteX6" fmla="*/ 144267 w 2393853"/>
              <a:gd name="connsiteY6" fmla="*/ 1545217 h 2393853"/>
              <a:gd name="connsiteX7" fmla="*/ 144267 w 2393853"/>
              <a:gd name="connsiteY7" fmla="*/ 848636 h 2393853"/>
              <a:gd name="connsiteX8" fmla="*/ 848636 w 2393853"/>
              <a:gd name="connsiteY8" fmla="*/ 144267 h 2393853"/>
              <a:gd name="connsiteX9" fmla="*/ 1196926 w 2393853"/>
              <a:gd name="connsiteY9" fmla="*/ 0 h 239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53" h="2393853">
                <a:moveTo>
                  <a:pt x="1196926" y="0"/>
                </a:moveTo>
                <a:cubicBezTo>
                  <a:pt x="1322983" y="0"/>
                  <a:pt x="1449039" y="48089"/>
                  <a:pt x="1545217" y="144267"/>
                </a:cubicBezTo>
                <a:lnTo>
                  <a:pt x="2249586" y="848636"/>
                </a:lnTo>
                <a:cubicBezTo>
                  <a:pt x="2441942" y="1040992"/>
                  <a:pt x="2441942" y="1352861"/>
                  <a:pt x="2249586" y="1545217"/>
                </a:cubicBezTo>
                <a:lnTo>
                  <a:pt x="1545217" y="2249587"/>
                </a:lnTo>
                <a:cubicBezTo>
                  <a:pt x="1352861" y="2441942"/>
                  <a:pt x="1040992" y="2441942"/>
                  <a:pt x="848636" y="2249587"/>
                </a:cubicBezTo>
                <a:lnTo>
                  <a:pt x="144267" y="1545217"/>
                </a:lnTo>
                <a:cubicBezTo>
                  <a:pt x="-48089" y="1352861"/>
                  <a:pt x="-48089" y="1040992"/>
                  <a:pt x="144267" y="848636"/>
                </a:cubicBezTo>
                <a:lnTo>
                  <a:pt x="848636" y="144267"/>
                </a:lnTo>
                <a:cubicBezTo>
                  <a:pt x="944814" y="48089"/>
                  <a:pt x="1070870" y="0"/>
                  <a:pt x="119692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3" name="Picture Placeholder 12">
            <a:extLst>
              <a:ext uri="{FF2B5EF4-FFF2-40B4-BE49-F238E27FC236}">
                <a16:creationId xmlns:a16="http://schemas.microsoft.com/office/drawing/2014/main" id="{33CB3305-5B96-425F-A3E4-B051758C6C1D}"/>
              </a:ext>
            </a:extLst>
          </p:cNvPr>
          <p:cNvSpPr>
            <a:spLocks noGrp="1" noChangeAspect="1"/>
          </p:cNvSpPr>
          <p:nvPr>
            <p:ph type="pic" sz="quarter" idx="12" hasCustomPrompt="1"/>
          </p:nvPr>
        </p:nvSpPr>
        <p:spPr>
          <a:xfrm>
            <a:off x="4222925" y="4765070"/>
            <a:ext cx="1196780" cy="1196936"/>
          </a:xfrm>
          <a:custGeom>
            <a:avLst/>
            <a:gdLst>
              <a:gd name="connsiteX0" fmla="*/ 1196935 w 2393871"/>
              <a:gd name="connsiteY0" fmla="*/ 0 h 2393871"/>
              <a:gd name="connsiteX1" fmla="*/ 1545212 w 2393871"/>
              <a:gd name="connsiteY1" fmla="*/ 144261 h 2393871"/>
              <a:gd name="connsiteX2" fmla="*/ 2249610 w 2393871"/>
              <a:gd name="connsiteY2" fmla="*/ 848659 h 2393871"/>
              <a:gd name="connsiteX3" fmla="*/ 2249610 w 2393871"/>
              <a:gd name="connsiteY3" fmla="*/ 1545212 h 2393871"/>
              <a:gd name="connsiteX4" fmla="*/ 1545212 w 2393871"/>
              <a:gd name="connsiteY4" fmla="*/ 2249610 h 2393871"/>
              <a:gd name="connsiteX5" fmla="*/ 848659 w 2393871"/>
              <a:gd name="connsiteY5" fmla="*/ 2249610 h 2393871"/>
              <a:gd name="connsiteX6" fmla="*/ 144261 w 2393871"/>
              <a:gd name="connsiteY6" fmla="*/ 1545212 h 2393871"/>
              <a:gd name="connsiteX7" fmla="*/ 144261 w 2393871"/>
              <a:gd name="connsiteY7" fmla="*/ 848659 h 2393871"/>
              <a:gd name="connsiteX8" fmla="*/ 848659 w 2393871"/>
              <a:gd name="connsiteY8" fmla="*/ 144261 h 2393871"/>
              <a:gd name="connsiteX9" fmla="*/ 1196935 w 2393871"/>
              <a:gd name="connsiteY9" fmla="*/ 0 h 239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71" h="2393871">
                <a:moveTo>
                  <a:pt x="1196935" y="0"/>
                </a:moveTo>
                <a:cubicBezTo>
                  <a:pt x="1322987" y="0"/>
                  <a:pt x="1449038" y="48087"/>
                  <a:pt x="1545212" y="144261"/>
                </a:cubicBezTo>
                <a:lnTo>
                  <a:pt x="2249610" y="848659"/>
                </a:lnTo>
                <a:cubicBezTo>
                  <a:pt x="2441958" y="1041007"/>
                  <a:pt x="2441958" y="1352864"/>
                  <a:pt x="2249610" y="1545212"/>
                </a:cubicBezTo>
                <a:lnTo>
                  <a:pt x="1545212" y="2249610"/>
                </a:lnTo>
                <a:cubicBezTo>
                  <a:pt x="1352864" y="2441958"/>
                  <a:pt x="1041007" y="2441958"/>
                  <a:pt x="848659" y="2249610"/>
                </a:cubicBezTo>
                <a:lnTo>
                  <a:pt x="144261" y="1545212"/>
                </a:lnTo>
                <a:cubicBezTo>
                  <a:pt x="-48087" y="1352864"/>
                  <a:pt x="-48087" y="1041007"/>
                  <a:pt x="144261" y="848659"/>
                </a:cubicBezTo>
                <a:lnTo>
                  <a:pt x="848659" y="144261"/>
                </a:lnTo>
                <a:cubicBezTo>
                  <a:pt x="944833" y="48087"/>
                  <a:pt x="1070884" y="0"/>
                  <a:pt x="11969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4" name="Picture Placeholder 13">
            <a:extLst>
              <a:ext uri="{FF2B5EF4-FFF2-40B4-BE49-F238E27FC236}">
                <a16:creationId xmlns:a16="http://schemas.microsoft.com/office/drawing/2014/main" id="{DDADA059-F0F5-47B9-A94F-B5CEEA4871E4}"/>
              </a:ext>
            </a:extLst>
          </p:cNvPr>
          <p:cNvSpPr>
            <a:spLocks noGrp="1" noChangeAspect="1"/>
          </p:cNvSpPr>
          <p:nvPr>
            <p:ph type="pic" sz="quarter" idx="13" hasCustomPrompt="1"/>
          </p:nvPr>
        </p:nvSpPr>
        <p:spPr>
          <a:xfrm>
            <a:off x="4705225" y="1267687"/>
            <a:ext cx="1210276" cy="1210435"/>
          </a:xfrm>
          <a:custGeom>
            <a:avLst/>
            <a:gdLst>
              <a:gd name="connsiteX0" fmla="*/ 1210435 w 2420868"/>
              <a:gd name="connsiteY0" fmla="*/ 0 h 2420869"/>
              <a:gd name="connsiteX1" fmla="*/ 1535665 w 2420868"/>
              <a:gd name="connsiteY1" fmla="*/ 134715 h 2420869"/>
              <a:gd name="connsiteX2" fmla="*/ 2286153 w 2420868"/>
              <a:gd name="connsiteY2" fmla="*/ 885204 h 2420869"/>
              <a:gd name="connsiteX3" fmla="*/ 2286153 w 2420868"/>
              <a:gd name="connsiteY3" fmla="*/ 1535665 h 2420869"/>
              <a:gd name="connsiteX4" fmla="*/ 1535665 w 2420868"/>
              <a:gd name="connsiteY4" fmla="*/ 2286154 h 2420869"/>
              <a:gd name="connsiteX5" fmla="*/ 885203 w 2420868"/>
              <a:gd name="connsiteY5" fmla="*/ 2286154 h 2420869"/>
              <a:gd name="connsiteX6" fmla="*/ 134715 w 2420868"/>
              <a:gd name="connsiteY6" fmla="*/ 1535665 h 2420869"/>
              <a:gd name="connsiteX7" fmla="*/ 134715 w 2420868"/>
              <a:gd name="connsiteY7" fmla="*/ 885204 h 2420869"/>
              <a:gd name="connsiteX8" fmla="*/ 885203 w 2420868"/>
              <a:gd name="connsiteY8" fmla="*/ 134715 h 2420869"/>
              <a:gd name="connsiteX9" fmla="*/ 1210435 w 2420868"/>
              <a:gd name="connsiteY9" fmla="*/ 0 h 24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0868" h="2420869">
                <a:moveTo>
                  <a:pt x="1210435" y="0"/>
                </a:moveTo>
                <a:cubicBezTo>
                  <a:pt x="1328145" y="0"/>
                  <a:pt x="1445855" y="44905"/>
                  <a:pt x="1535665" y="134715"/>
                </a:cubicBezTo>
                <a:lnTo>
                  <a:pt x="2286153" y="885204"/>
                </a:lnTo>
                <a:cubicBezTo>
                  <a:pt x="2465773" y="1064824"/>
                  <a:pt x="2465773" y="1356045"/>
                  <a:pt x="2286153" y="1535665"/>
                </a:cubicBezTo>
                <a:lnTo>
                  <a:pt x="1535665" y="2286154"/>
                </a:lnTo>
                <a:cubicBezTo>
                  <a:pt x="1356045" y="2465774"/>
                  <a:pt x="1064823" y="2465774"/>
                  <a:pt x="885203" y="2286154"/>
                </a:cubicBezTo>
                <a:lnTo>
                  <a:pt x="134715" y="1535665"/>
                </a:lnTo>
                <a:cubicBezTo>
                  <a:pt x="-44905" y="1356045"/>
                  <a:pt x="-44905" y="1064824"/>
                  <a:pt x="134715" y="885204"/>
                </a:cubicBezTo>
                <a:lnTo>
                  <a:pt x="885203" y="134715"/>
                </a:lnTo>
                <a:cubicBezTo>
                  <a:pt x="975013" y="44905"/>
                  <a:pt x="1092723" y="0"/>
                  <a:pt x="12104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35793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4D77759-49C9-4C8A-ADD7-C4B83131C497}"/>
              </a:ext>
            </a:extLst>
          </p:cNvPr>
          <p:cNvSpPr>
            <a:spLocks noGrp="1" noChangeAspect="1"/>
          </p:cNvSpPr>
          <p:nvPr>
            <p:ph type="pic" sz="quarter" idx="10" hasCustomPrompt="1"/>
          </p:nvPr>
        </p:nvSpPr>
        <p:spPr>
          <a:xfrm>
            <a:off x="1040669" y="1252728"/>
            <a:ext cx="4045239" cy="3860035"/>
          </a:xfrm>
          <a:custGeom>
            <a:avLst/>
            <a:gdLst>
              <a:gd name="connsiteX0" fmla="*/ 2339357 w 4567458"/>
              <a:gd name="connsiteY0" fmla="*/ 76 h 4357778"/>
              <a:gd name="connsiteX1" fmla="*/ 3114959 w 4567458"/>
              <a:gd name="connsiteY1" fmla="*/ 590597 h 4357778"/>
              <a:gd name="connsiteX2" fmla="*/ 4397494 w 4567458"/>
              <a:gd name="connsiteY2" fmla="*/ 2961505 h 4357778"/>
              <a:gd name="connsiteX3" fmla="*/ 3555336 w 4567458"/>
              <a:gd name="connsiteY3" fmla="*/ 4357744 h 4357778"/>
              <a:gd name="connsiteX4" fmla="*/ 992809 w 4567458"/>
              <a:gd name="connsiteY4" fmla="*/ 4328688 h 4357778"/>
              <a:gd name="connsiteX5" fmla="*/ 187947 w 4567458"/>
              <a:gd name="connsiteY5" fmla="*/ 2922771 h 4357778"/>
              <a:gd name="connsiteX6" fmla="*/ 1548722 w 4567458"/>
              <a:gd name="connsiteY6" fmla="*/ 565839 h 4357778"/>
              <a:gd name="connsiteX7" fmla="*/ 2339357 w 4567458"/>
              <a:gd name="connsiteY7" fmla="*/ 76 h 435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7458" h="4357778">
                <a:moveTo>
                  <a:pt x="2339357" y="76"/>
                </a:moveTo>
                <a:cubicBezTo>
                  <a:pt x="2623179" y="4497"/>
                  <a:pt x="2904496" y="201633"/>
                  <a:pt x="3114959" y="590597"/>
                </a:cubicBezTo>
                <a:cubicBezTo>
                  <a:pt x="4397494" y="2961505"/>
                  <a:pt x="4397494" y="2961505"/>
                  <a:pt x="4397494" y="2961505"/>
                </a:cubicBezTo>
                <a:cubicBezTo>
                  <a:pt x="4814559" y="3737204"/>
                  <a:pt x="4437726" y="4363146"/>
                  <a:pt x="3555336" y="4357744"/>
                </a:cubicBezTo>
                <a:lnTo>
                  <a:pt x="992809" y="4328688"/>
                </a:lnTo>
                <a:cubicBezTo>
                  <a:pt x="108785" y="4317199"/>
                  <a:pt x="-253025" y="3686556"/>
                  <a:pt x="187947" y="2922771"/>
                </a:cubicBezTo>
                <a:cubicBezTo>
                  <a:pt x="1548722" y="565839"/>
                  <a:pt x="1548722" y="565839"/>
                  <a:pt x="1548722" y="565839"/>
                </a:cubicBezTo>
                <a:cubicBezTo>
                  <a:pt x="1769208" y="183947"/>
                  <a:pt x="2055536" y="-4346"/>
                  <a:pt x="2339357" y="76"/>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335562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96144"/>
            <a:ext cx="5082117"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96144"/>
            <a:ext cx="5084232"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08635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E1DB1B1-7F87-4CFE-86AB-6B8D234E28FA}"/>
              </a:ext>
            </a:extLst>
          </p:cNvPr>
          <p:cNvSpPr>
            <a:spLocks noGrp="1" noChangeAspect="1"/>
          </p:cNvSpPr>
          <p:nvPr>
            <p:ph type="pic" sz="quarter" idx="10" hasCustomPrompt="1"/>
          </p:nvPr>
        </p:nvSpPr>
        <p:spPr>
          <a:xfrm>
            <a:off x="2692565" y="1554191"/>
            <a:ext cx="2161280" cy="3137749"/>
          </a:xfrm>
          <a:custGeom>
            <a:avLst/>
            <a:gdLst>
              <a:gd name="connsiteX0" fmla="*/ 0 w 4323122"/>
              <a:gd name="connsiteY0" fmla="*/ 0 h 6275498"/>
              <a:gd name="connsiteX1" fmla="*/ 4323122 w 4323122"/>
              <a:gd name="connsiteY1" fmla="*/ 0 h 6275498"/>
              <a:gd name="connsiteX2" fmla="*/ 4323122 w 4323122"/>
              <a:gd name="connsiteY2" fmla="*/ 6275498 h 6275498"/>
              <a:gd name="connsiteX3" fmla="*/ 0 w 4323122"/>
              <a:gd name="connsiteY3" fmla="*/ 6275498 h 6275498"/>
            </a:gdLst>
            <a:ahLst/>
            <a:cxnLst>
              <a:cxn ang="0">
                <a:pos x="connsiteX0" y="connsiteY0"/>
              </a:cxn>
              <a:cxn ang="0">
                <a:pos x="connsiteX1" y="connsiteY1"/>
              </a:cxn>
              <a:cxn ang="0">
                <a:pos x="connsiteX2" y="connsiteY2"/>
              </a:cxn>
              <a:cxn ang="0">
                <a:pos x="connsiteX3" y="connsiteY3"/>
              </a:cxn>
            </a:cxnLst>
            <a:rect l="l" t="t" r="r" b="b"/>
            <a:pathLst>
              <a:path w="4323122" h="6275498">
                <a:moveTo>
                  <a:pt x="0" y="0"/>
                </a:moveTo>
                <a:lnTo>
                  <a:pt x="4323122" y="0"/>
                </a:lnTo>
                <a:lnTo>
                  <a:pt x="4323122" y="6275498"/>
                </a:lnTo>
                <a:lnTo>
                  <a:pt x="0" y="6275498"/>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1" name="Picture Placeholder 10">
            <a:extLst>
              <a:ext uri="{FF2B5EF4-FFF2-40B4-BE49-F238E27FC236}">
                <a16:creationId xmlns:a16="http://schemas.microsoft.com/office/drawing/2014/main" id="{0FA52F08-930C-4D0B-9F20-803E94BCFE78}"/>
              </a:ext>
            </a:extLst>
          </p:cNvPr>
          <p:cNvSpPr>
            <a:spLocks noGrp="1" noChangeAspect="1"/>
          </p:cNvSpPr>
          <p:nvPr>
            <p:ph type="pic" sz="quarter" idx="11" hasCustomPrompt="1"/>
          </p:nvPr>
        </p:nvSpPr>
        <p:spPr>
          <a:xfrm>
            <a:off x="5015360" y="1554191"/>
            <a:ext cx="2161280" cy="1617684"/>
          </a:xfrm>
          <a:custGeom>
            <a:avLst/>
            <a:gdLst>
              <a:gd name="connsiteX0" fmla="*/ 0 w 4323122"/>
              <a:gd name="connsiteY0" fmla="*/ 0 h 3235368"/>
              <a:gd name="connsiteX1" fmla="*/ 4323122 w 4323122"/>
              <a:gd name="connsiteY1" fmla="*/ 0 h 3235368"/>
              <a:gd name="connsiteX2" fmla="*/ 4323122 w 4323122"/>
              <a:gd name="connsiteY2" fmla="*/ 3235368 h 3235368"/>
              <a:gd name="connsiteX3" fmla="*/ 0 w 4323122"/>
              <a:gd name="connsiteY3" fmla="*/ 3235368 h 3235368"/>
            </a:gdLst>
            <a:ahLst/>
            <a:cxnLst>
              <a:cxn ang="0">
                <a:pos x="connsiteX0" y="connsiteY0"/>
              </a:cxn>
              <a:cxn ang="0">
                <a:pos x="connsiteX1" y="connsiteY1"/>
              </a:cxn>
              <a:cxn ang="0">
                <a:pos x="connsiteX2" y="connsiteY2"/>
              </a:cxn>
              <a:cxn ang="0">
                <a:pos x="connsiteX3" y="connsiteY3"/>
              </a:cxn>
            </a:cxnLst>
            <a:rect l="l" t="t" r="r" b="b"/>
            <a:pathLst>
              <a:path w="4323122" h="3235368">
                <a:moveTo>
                  <a:pt x="0" y="0"/>
                </a:moveTo>
                <a:lnTo>
                  <a:pt x="4323122" y="0"/>
                </a:lnTo>
                <a:lnTo>
                  <a:pt x="4323122" y="3235368"/>
                </a:lnTo>
                <a:lnTo>
                  <a:pt x="0" y="3235368"/>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2" name="Picture Placeholder 11">
            <a:extLst>
              <a:ext uri="{FF2B5EF4-FFF2-40B4-BE49-F238E27FC236}">
                <a16:creationId xmlns:a16="http://schemas.microsoft.com/office/drawing/2014/main" id="{92BB7F41-0305-484D-8D33-70AC6F00DCC0}"/>
              </a:ext>
            </a:extLst>
          </p:cNvPr>
          <p:cNvSpPr>
            <a:spLocks noGrp="1" noChangeAspect="1"/>
          </p:cNvSpPr>
          <p:nvPr>
            <p:ph type="pic" sz="quarter" idx="12" hasCustomPrompt="1"/>
          </p:nvPr>
        </p:nvSpPr>
        <p:spPr>
          <a:xfrm>
            <a:off x="7338155" y="1554191"/>
            <a:ext cx="2161280" cy="3137749"/>
          </a:xfrm>
          <a:custGeom>
            <a:avLst/>
            <a:gdLst>
              <a:gd name="connsiteX0" fmla="*/ 0 w 4323123"/>
              <a:gd name="connsiteY0" fmla="*/ 0 h 6275498"/>
              <a:gd name="connsiteX1" fmla="*/ 4323123 w 4323123"/>
              <a:gd name="connsiteY1" fmla="*/ 0 h 6275498"/>
              <a:gd name="connsiteX2" fmla="*/ 4323123 w 4323123"/>
              <a:gd name="connsiteY2" fmla="*/ 6275498 h 6275498"/>
              <a:gd name="connsiteX3" fmla="*/ 0 w 4323123"/>
              <a:gd name="connsiteY3" fmla="*/ 6275498 h 6275498"/>
            </a:gdLst>
            <a:ahLst/>
            <a:cxnLst>
              <a:cxn ang="0">
                <a:pos x="connsiteX0" y="connsiteY0"/>
              </a:cxn>
              <a:cxn ang="0">
                <a:pos x="connsiteX1" y="connsiteY1"/>
              </a:cxn>
              <a:cxn ang="0">
                <a:pos x="connsiteX2" y="connsiteY2"/>
              </a:cxn>
              <a:cxn ang="0">
                <a:pos x="connsiteX3" y="connsiteY3"/>
              </a:cxn>
            </a:cxnLst>
            <a:rect l="l" t="t" r="r" b="b"/>
            <a:pathLst>
              <a:path w="4323123" h="6275498">
                <a:moveTo>
                  <a:pt x="0" y="0"/>
                </a:moveTo>
                <a:lnTo>
                  <a:pt x="4323123" y="0"/>
                </a:lnTo>
                <a:lnTo>
                  <a:pt x="4323123" y="6275498"/>
                </a:lnTo>
                <a:lnTo>
                  <a:pt x="0" y="6275498"/>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3" name="Picture Placeholder 12">
            <a:extLst>
              <a:ext uri="{FF2B5EF4-FFF2-40B4-BE49-F238E27FC236}">
                <a16:creationId xmlns:a16="http://schemas.microsoft.com/office/drawing/2014/main" id="{CC4E8E28-E2C1-4152-A345-F2F5C1EBF294}"/>
              </a:ext>
            </a:extLst>
          </p:cNvPr>
          <p:cNvSpPr>
            <a:spLocks noGrp="1" noChangeAspect="1"/>
          </p:cNvSpPr>
          <p:nvPr>
            <p:ph type="pic" sz="quarter" idx="13" hasCustomPrompt="1"/>
          </p:nvPr>
        </p:nvSpPr>
        <p:spPr>
          <a:xfrm>
            <a:off x="5015360" y="3333411"/>
            <a:ext cx="2161280" cy="2231289"/>
          </a:xfrm>
          <a:custGeom>
            <a:avLst/>
            <a:gdLst>
              <a:gd name="connsiteX0" fmla="*/ 0 w 4323122"/>
              <a:gd name="connsiteY0" fmla="*/ 0 h 4462577"/>
              <a:gd name="connsiteX1" fmla="*/ 4323122 w 4323122"/>
              <a:gd name="connsiteY1" fmla="*/ 0 h 4462577"/>
              <a:gd name="connsiteX2" fmla="*/ 4323122 w 4323122"/>
              <a:gd name="connsiteY2" fmla="*/ 4462577 h 4462577"/>
              <a:gd name="connsiteX3" fmla="*/ 0 w 4323122"/>
              <a:gd name="connsiteY3" fmla="*/ 4462577 h 4462577"/>
            </a:gdLst>
            <a:ahLst/>
            <a:cxnLst>
              <a:cxn ang="0">
                <a:pos x="connsiteX0" y="connsiteY0"/>
              </a:cxn>
              <a:cxn ang="0">
                <a:pos x="connsiteX1" y="connsiteY1"/>
              </a:cxn>
              <a:cxn ang="0">
                <a:pos x="connsiteX2" y="connsiteY2"/>
              </a:cxn>
              <a:cxn ang="0">
                <a:pos x="connsiteX3" y="connsiteY3"/>
              </a:cxn>
            </a:cxnLst>
            <a:rect l="l" t="t" r="r" b="b"/>
            <a:pathLst>
              <a:path w="4323122" h="4462577">
                <a:moveTo>
                  <a:pt x="0" y="0"/>
                </a:moveTo>
                <a:lnTo>
                  <a:pt x="4323122" y="0"/>
                </a:lnTo>
                <a:lnTo>
                  <a:pt x="4323122" y="4462577"/>
                </a:lnTo>
                <a:lnTo>
                  <a:pt x="0" y="4462577"/>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422828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7FC8466-4D91-4081-9614-D54867AD45DB}"/>
              </a:ext>
            </a:extLst>
          </p:cNvPr>
          <p:cNvSpPr>
            <a:spLocks noGrp="1" noChangeAspect="1"/>
          </p:cNvSpPr>
          <p:nvPr>
            <p:ph type="pic" sz="quarter" idx="10" hasCustomPrompt="1"/>
          </p:nvPr>
        </p:nvSpPr>
        <p:spPr>
          <a:xfrm>
            <a:off x="1616449" y="2109787"/>
            <a:ext cx="1771188" cy="2638425"/>
          </a:xfrm>
          <a:custGeom>
            <a:avLst/>
            <a:gdLst>
              <a:gd name="connsiteX0" fmla="*/ 209665 w 3542838"/>
              <a:gd name="connsiteY0" fmla="*/ 0 h 5276850"/>
              <a:gd name="connsiteX1" fmla="*/ 3542838 w 3542838"/>
              <a:gd name="connsiteY1" fmla="*/ 0 h 5276850"/>
              <a:gd name="connsiteX2" fmla="*/ 3542838 w 3542838"/>
              <a:gd name="connsiteY2" fmla="*/ 5276850 h 5276850"/>
              <a:gd name="connsiteX3" fmla="*/ 209665 w 3542838"/>
              <a:gd name="connsiteY3" fmla="*/ 5276850 h 5276850"/>
              <a:gd name="connsiteX4" fmla="*/ 0 w 3542838"/>
              <a:gd name="connsiteY4" fmla="*/ 5067185 h 5276850"/>
              <a:gd name="connsiteX5" fmla="*/ 0 w 3542838"/>
              <a:gd name="connsiteY5" fmla="*/ 209665 h 5276850"/>
              <a:gd name="connsiteX6" fmla="*/ 209665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5" y="0"/>
                </a:moveTo>
                <a:lnTo>
                  <a:pt x="3542838" y="0"/>
                </a:lnTo>
                <a:lnTo>
                  <a:pt x="3542838" y="5276850"/>
                </a:lnTo>
                <a:lnTo>
                  <a:pt x="209665" y="5276850"/>
                </a:lnTo>
                <a:cubicBezTo>
                  <a:pt x="93870" y="5276850"/>
                  <a:pt x="0" y="5182980"/>
                  <a:pt x="0" y="5067185"/>
                </a:cubicBezTo>
                <a:lnTo>
                  <a:pt x="0" y="209665"/>
                </a:lnTo>
                <a:cubicBezTo>
                  <a:pt x="0" y="93870"/>
                  <a:pt x="93870" y="0"/>
                  <a:pt x="20966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0" name="Picture Placeholder 9">
            <a:extLst>
              <a:ext uri="{FF2B5EF4-FFF2-40B4-BE49-F238E27FC236}">
                <a16:creationId xmlns:a16="http://schemas.microsoft.com/office/drawing/2014/main" id="{2207F9A3-6479-498F-A7BB-11A1850BAFB5}"/>
              </a:ext>
            </a:extLst>
          </p:cNvPr>
          <p:cNvSpPr>
            <a:spLocks noGrp="1" noChangeAspect="1"/>
          </p:cNvSpPr>
          <p:nvPr>
            <p:ph type="pic" sz="quarter" idx="11" hasCustomPrompt="1"/>
          </p:nvPr>
        </p:nvSpPr>
        <p:spPr>
          <a:xfrm>
            <a:off x="5054729" y="2109787"/>
            <a:ext cx="1771188" cy="2638425"/>
          </a:xfrm>
          <a:custGeom>
            <a:avLst/>
            <a:gdLst>
              <a:gd name="connsiteX0" fmla="*/ 209665 w 3542838"/>
              <a:gd name="connsiteY0" fmla="*/ 0 h 5276850"/>
              <a:gd name="connsiteX1" fmla="*/ 3542838 w 3542838"/>
              <a:gd name="connsiteY1" fmla="*/ 0 h 5276850"/>
              <a:gd name="connsiteX2" fmla="*/ 3542838 w 3542838"/>
              <a:gd name="connsiteY2" fmla="*/ 5276850 h 5276850"/>
              <a:gd name="connsiteX3" fmla="*/ 209665 w 3542838"/>
              <a:gd name="connsiteY3" fmla="*/ 5276850 h 5276850"/>
              <a:gd name="connsiteX4" fmla="*/ 0 w 3542838"/>
              <a:gd name="connsiteY4" fmla="*/ 5067185 h 5276850"/>
              <a:gd name="connsiteX5" fmla="*/ 0 w 3542838"/>
              <a:gd name="connsiteY5" fmla="*/ 209665 h 5276850"/>
              <a:gd name="connsiteX6" fmla="*/ 209665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5" y="0"/>
                </a:moveTo>
                <a:lnTo>
                  <a:pt x="3542838" y="0"/>
                </a:lnTo>
                <a:lnTo>
                  <a:pt x="3542838" y="5276850"/>
                </a:lnTo>
                <a:lnTo>
                  <a:pt x="209665" y="5276850"/>
                </a:lnTo>
                <a:cubicBezTo>
                  <a:pt x="93870" y="5276850"/>
                  <a:pt x="0" y="5182980"/>
                  <a:pt x="0" y="5067185"/>
                </a:cubicBezTo>
                <a:lnTo>
                  <a:pt x="0" y="209665"/>
                </a:lnTo>
                <a:cubicBezTo>
                  <a:pt x="0" y="93870"/>
                  <a:pt x="93870" y="0"/>
                  <a:pt x="20966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1" name="Picture Placeholder 10">
            <a:extLst>
              <a:ext uri="{FF2B5EF4-FFF2-40B4-BE49-F238E27FC236}">
                <a16:creationId xmlns:a16="http://schemas.microsoft.com/office/drawing/2014/main" id="{F3BAB1F9-7C8A-468F-82D4-DEFBACE1C6ED}"/>
              </a:ext>
            </a:extLst>
          </p:cNvPr>
          <p:cNvSpPr>
            <a:spLocks noGrp="1" noChangeAspect="1"/>
          </p:cNvSpPr>
          <p:nvPr>
            <p:ph type="pic" sz="quarter" idx="12" hasCustomPrompt="1"/>
          </p:nvPr>
        </p:nvSpPr>
        <p:spPr>
          <a:xfrm>
            <a:off x="8493009" y="2109787"/>
            <a:ext cx="1771188" cy="2638425"/>
          </a:xfrm>
          <a:custGeom>
            <a:avLst/>
            <a:gdLst>
              <a:gd name="connsiteX0" fmla="*/ 209666 w 3542838"/>
              <a:gd name="connsiteY0" fmla="*/ 0 h 5276850"/>
              <a:gd name="connsiteX1" fmla="*/ 3542838 w 3542838"/>
              <a:gd name="connsiteY1" fmla="*/ 0 h 5276850"/>
              <a:gd name="connsiteX2" fmla="*/ 3542838 w 3542838"/>
              <a:gd name="connsiteY2" fmla="*/ 5276850 h 5276850"/>
              <a:gd name="connsiteX3" fmla="*/ 209666 w 3542838"/>
              <a:gd name="connsiteY3" fmla="*/ 5276850 h 5276850"/>
              <a:gd name="connsiteX4" fmla="*/ 0 w 3542838"/>
              <a:gd name="connsiteY4" fmla="*/ 5067185 h 5276850"/>
              <a:gd name="connsiteX5" fmla="*/ 0 w 3542838"/>
              <a:gd name="connsiteY5" fmla="*/ 209665 h 5276850"/>
              <a:gd name="connsiteX6" fmla="*/ 209666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6" y="0"/>
                </a:moveTo>
                <a:lnTo>
                  <a:pt x="3542838" y="0"/>
                </a:lnTo>
                <a:lnTo>
                  <a:pt x="3542838" y="5276850"/>
                </a:lnTo>
                <a:lnTo>
                  <a:pt x="209666" y="5276850"/>
                </a:lnTo>
                <a:cubicBezTo>
                  <a:pt x="93870" y="5276850"/>
                  <a:pt x="0" y="5182980"/>
                  <a:pt x="0" y="5067185"/>
                </a:cubicBezTo>
                <a:lnTo>
                  <a:pt x="0" y="209665"/>
                </a:lnTo>
                <a:cubicBezTo>
                  <a:pt x="0" y="93870"/>
                  <a:pt x="93870" y="0"/>
                  <a:pt x="20966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112296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20000" decel="8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BF420BA-1B7B-44F6-8DF9-6D1682186149}"/>
              </a:ext>
            </a:extLst>
          </p:cNvPr>
          <p:cNvSpPr>
            <a:spLocks noGrp="1" noChangeAspect="1"/>
          </p:cNvSpPr>
          <p:nvPr>
            <p:ph type="pic" sz="quarter" idx="10" hasCustomPrompt="1"/>
          </p:nvPr>
        </p:nvSpPr>
        <p:spPr>
          <a:xfrm>
            <a:off x="4706455" y="1728210"/>
            <a:ext cx="1994370" cy="3401581"/>
          </a:xfrm>
          <a:custGeom>
            <a:avLst/>
            <a:gdLst>
              <a:gd name="connsiteX0" fmla="*/ 236084 w 3989259"/>
              <a:gd name="connsiteY0" fmla="*/ 0 h 6803161"/>
              <a:gd name="connsiteX1" fmla="*/ 3989258 w 3989259"/>
              <a:gd name="connsiteY1" fmla="*/ 0 h 6803161"/>
              <a:gd name="connsiteX2" fmla="*/ 3989259 w 3989259"/>
              <a:gd name="connsiteY2" fmla="*/ 6803161 h 6803161"/>
              <a:gd name="connsiteX3" fmla="*/ 236085 w 3989259"/>
              <a:gd name="connsiteY3" fmla="*/ 6803161 h 6803161"/>
              <a:gd name="connsiteX4" fmla="*/ 1 w 3989259"/>
              <a:gd name="connsiteY4" fmla="*/ 6567077 h 6803161"/>
              <a:gd name="connsiteX5" fmla="*/ 0 w 3989259"/>
              <a:gd name="connsiteY5" fmla="*/ 236084 h 6803161"/>
              <a:gd name="connsiteX6" fmla="*/ 236084 w 3989259"/>
              <a:gd name="connsiteY6" fmla="*/ 0 h 680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259" h="6803161">
                <a:moveTo>
                  <a:pt x="236084" y="0"/>
                </a:moveTo>
                <a:lnTo>
                  <a:pt x="3989258" y="0"/>
                </a:lnTo>
                <a:lnTo>
                  <a:pt x="3989259" y="6803161"/>
                </a:lnTo>
                <a:lnTo>
                  <a:pt x="236085" y="6803161"/>
                </a:lnTo>
                <a:cubicBezTo>
                  <a:pt x="105699" y="6803161"/>
                  <a:pt x="1" y="6697463"/>
                  <a:pt x="1" y="6567077"/>
                </a:cubicBezTo>
                <a:lnTo>
                  <a:pt x="0" y="236084"/>
                </a:lnTo>
                <a:cubicBezTo>
                  <a:pt x="0" y="105698"/>
                  <a:pt x="105698" y="0"/>
                  <a:pt x="236084"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0" name="Picture Placeholder 9">
            <a:extLst>
              <a:ext uri="{FF2B5EF4-FFF2-40B4-BE49-F238E27FC236}">
                <a16:creationId xmlns:a16="http://schemas.microsoft.com/office/drawing/2014/main" id="{6073F600-3C57-480A-8BA2-99E742B8E4CA}"/>
              </a:ext>
            </a:extLst>
          </p:cNvPr>
          <p:cNvSpPr>
            <a:spLocks noGrp="1" noChangeAspect="1"/>
          </p:cNvSpPr>
          <p:nvPr>
            <p:ph type="pic" sz="quarter" idx="11" hasCustomPrompt="1"/>
          </p:nvPr>
        </p:nvSpPr>
        <p:spPr>
          <a:xfrm>
            <a:off x="6700824" y="1728210"/>
            <a:ext cx="1994369" cy="3401581"/>
          </a:xfrm>
          <a:custGeom>
            <a:avLst/>
            <a:gdLst>
              <a:gd name="connsiteX0" fmla="*/ 0 w 3989258"/>
              <a:gd name="connsiteY0" fmla="*/ 0 h 6803161"/>
              <a:gd name="connsiteX1" fmla="*/ 3989258 w 3989258"/>
              <a:gd name="connsiteY1" fmla="*/ 0 h 6803161"/>
              <a:gd name="connsiteX2" fmla="*/ 3989258 w 3989258"/>
              <a:gd name="connsiteY2" fmla="*/ 6803161 h 6803161"/>
              <a:gd name="connsiteX3" fmla="*/ 0 w 3989258"/>
              <a:gd name="connsiteY3" fmla="*/ 6803161 h 6803161"/>
            </a:gdLst>
            <a:ahLst/>
            <a:cxnLst>
              <a:cxn ang="0">
                <a:pos x="connsiteX0" y="connsiteY0"/>
              </a:cxn>
              <a:cxn ang="0">
                <a:pos x="connsiteX1" y="connsiteY1"/>
              </a:cxn>
              <a:cxn ang="0">
                <a:pos x="connsiteX2" y="connsiteY2"/>
              </a:cxn>
              <a:cxn ang="0">
                <a:pos x="connsiteX3" y="connsiteY3"/>
              </a:cxn>
            </a:cxnLst>
            <a:rect l="l" t="t" r="r" b="b"/>
            <a:pathLst>
              <a:path w="3989258" h="6803161">
                <a:moveTo>
                  <a:pt x="0" y="0"/>
                </a:moveTo>
                <a:lnTo>
                  <a:pt x="3989258" y="0"/>
                </a:lnTo>
                <a:lnTo>
                  <a:pt x="3989258" y="6803161"/>
                </a:lnTo>
                <a:lnTo>
                  <a:pt x="0" y="6803161"/>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
        <p:nvSpPr>
          <p:cNvPr id="11" name="Picture Placeholder 10">
            <a:extLst>
              <a:ext uri="{FF2B5EF4-FFF2-40B4-BE49-F238E27FC236}">
                <a16:creationId xmlns:a16="http://schemas.microsoft.com/office/drawing/2014/main" id="{A53DFD88-9016-4C0A-AADC-CB2354FB87B9}"/>
              </a:ext>
            </a:extLst>
          </p:cNvPr>
          <p:cNvSpPr>
            <a:spLocks noGrp="1" noChangeAspect="1"/>
          </p:cNvSpPr>
          <p:nvPr>
            <p:ph type="pic" sz="quarter" idx="12" hasCustomPrompt="1"/>
          </p:nvPr>
        </p:nvSpPr>
        <p:spPr>
          <a:xfrm>
            <a:off x="8695193" y="1728210"/>
            <a:ext cx="1994369" cy="3401581"/>
          </a:xfrm>
          <a:custGeom>
            <a:avLst/>
            <a:gdLst>
              <a:gd name="connsiteX0" fmla="*/ 0 w 3989258"/>
              <a:gd name="connsiteY0" fmla="*/ 0 h 6803161"/>
              <a:gd name="connsiteX1" fmla="*/ 3989258 w 3989258"/>
              <a:gd name="connsiteY1" fmla="*/ 0 h 6803161"/>
              <a:gd name="connsiteX2" fmla="*/ 3989258 w 3989258"/>
              <a:gd name="connsiteY2" fmla="*/ 6803161 h 6803161"/>
              <a:gd name="connsiteX3" fmla="*/ 0 w 3989258"/>
              <a:gd name="connsiteY3" fmla="*/ 6803161 h 6803161"/>
            </a:gdLst>
            <a:ahLst/>
            <a:cxnLst>
              <a:cxn ang="0">
                <a:pos x="connsiteX0" y="connsiteY0"/>
              </a:cxn>
              <a:cxn ang="0">
                <a:pos x="connsiteX1" y="connsiteY1"/>
              </a:cxn>
              <a:cxn ang="0">
                <a:pos x="connsiteX2" y="connsiteY2"/>
              </a:cxn>
              <a:cxn ang="0">
                <a:pos x="connsiteX3" y="connsiteY3"/>
              </a:cxn>
            </a:cxnLst>
            <a:rect l="l" t="t" r="r" b="b"/>
            <a:pathLst>
              <a:path w="3989258" h="6803161">
                <a:moveTo>
                  <a:pt x="0" y="0"/>
                </a:moveTo>
                <a:lnTo>
                  <a:pt x="3989258" y="0"/>
                </a:lnTo>
                <a:lnTo>
                  <a:pt x="3989258" y="6803161"/>
                </a:lnTo>
                <a:lnTo>
                  <a:pt x="0" y="6803161"/>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40798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accel="20000" decel="8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1+#ppt_w/2"/>
                                          </p:val>
                                        </p:tav>
                                        <p:tav tm="100000">
                                          <p:val>
                                            <p:strVal val="#ppt_x"/>
                                          </p:val>
                                        </p:tav>
                                      </p:tavLst>
                                    </p:anim>
                                    <p:anim calcmode="lin" valueType="num">
                                      <p:cBhvr additive="base">
                                        <p:cTn id="16"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AE36069-3FA8-4810-B96A-21A25AE1ABD8}"/>
              </a:ext>
            </a:extLst>
          </p:cNvPr>
          <p:cNvSpPr>
            <a:spLocks noGrp="1" noChangeAspect="1"/>
          </p:cNvSpPr>
          <p:nvPr>
            <p:ph type="pic" sz="quarter" idx="10" hasCustomPrompt="1"/>
          </p:nvPr>
        </p:nvSpPr>
        <p:spPr>
          <a:xfrm>
            <a:off x="4949852" y="1728210"/>
            <a:ext cx="1890884" cy="3401581"/>
          </a:xfrm>
          <a:custGeom>
            <a:avLst/>
            <a:gdLst>
              <a:gd name="connsiteX0" fmla="*/ 223834 w 3782260"/>
              <a:gd name="connsiteY0" fmla="*/ 0 h 6803161"/>
              <a:gd name="connsiteX1" fmla="*/ 3782260 w 3782260"/>
              <a:gd name="connsiteY1" fmla="*/ 0 h 6803161"/>
              <a:gd name="connsiteX2" fmla="*/ 3782260 w 3782260"/>
              <a:gd name="connsiteY2" fmla="*/ 6803161 h 6803161"/>
              <a:gd name="connsiteX3" fmla="*/ 223834 w 3782260"/>
              <a:gd name="connsiteY3" fmla="*/ 6803161 h 6803161"/>
              <a:gd name="connsiteX4" fmla="*/ 0 w 3782260"/>
              <a:gd name="connsiteY4" fmla="*/ 6579327 h 6803161"/>
              <a:gd name="connsiteX5" fmla="*/ 0 w 3782260"/>
              <a:gd name="connsiteY5" fmla="*/ 223834 h 6803161"/>
              <a:gd name="connsiteX6" fmla="*/ 223834 w 3782260"/>
              <a:gd name="connsiteY6" fmla="*/ 0 h 680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2260" h="6803161">
                <a:moveTo>
                  <a:pt x="223834" y="0"/>
                </a:moveTo>
                <a:lnTo>
                  <a:pt x="3782260" y="0"/>
                </a:lnTo>
                <a:lnTo>
                  <a:pt x="3782260" y="6803161"/>
                </a:lnTo>
                <a:lnTo>
                  <a:pt x="223834" y="6803161"/>
                </a:lnTo>
                <a:cubicBezTo>
                  <a:pt x="100214" y="6803161"/>
                  <a:pt x="0" y="6702947"/>
                  <a:pt x="0" y="6579327"/>
                </a:cubicBezTo>
                <a:lnTo>
                  <a:pt x="0" y="223834"/>
                </a:lnTo>
                <a:cubicBezTo>
                  <a:pt x="0" y="100213"/>
                  <a:pt x="100214" y="0"/>
                  <a:pt x="223834"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104264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0668B7-08DE-4125-BEA7-47E9BC9B357E}"/>
              </a:ext>
            </a:extLst>
          </p:cNvPr>
          <p:cNvSpPr>
            <a:spLocks noGrp="1" noChangeAspect="1"/>
          </p:cNvSpPr>
          <p:nvPr>
            <p:ph type="pic" sz="quarter" idx="10" hasCustomPrompt="1"/>
          </p:nvPr>
        </p:nvSpPr>
        <p:spPr>
          <a:xfrm>
            <a:off x="1990465" y="2275939"/>
            <a:ext cx="2847604" cy="3600986"/>
          </a:xfrm>
          <a:custGeom>
            <a:avLst/>
            <a:gdLst>
              <a:gd name="connsiteX0" fmla="*/ 0 w 5695950"/>
              <a:gd name="connsiteY0" fmla="*/ 0 h 7201972"/>
              <a:gd name="connsiteX1" fmla="*/ 5695950 w 5695950"/>
              <a:gd name="connsiteY1" fmla="*/ 0 h 7201972"/>
              <a:gd name="connsiteX2" fmla="*/ 5695950 w 5695950"/>
              <a:gd name="connsiteY2" fmla="*/ 7201972 h 7201972"/>
              <a:gd name="connsiteX3" fmla="*/ 0 w 5695950"/>
              <a:gd name="connsiteY3" fmla="*/ 7201972 h 7201972"/>
            </a:gdLst>
            <a:ahLst/>
            <a:cxnLst>
              <a:cxn ang="0">
                <a:pos x="connsiteX0" y="connsiteY0"/>
              </a:cxn>
              <a:cxn ang="0">
                <a:pos x="connsiteX1" y="connsiteY1"/>
              </a:cxn>
              <a:cxn ang="0">
                <a:pos x="connsiteX2" y="connsiteY2"/>
              </a:cxn>
              <a:cxn ang="0">
                <a:pos x="connsiteX3" y="connsiteY3"/>
              </a:cxn>
            </a:cxnLst>
            <a:rect l="l" t="t" r="r" b="b"/>
            <a:pathLst>
              <a:path w="5695950" h="7201972">
                <a:moveTo>
                  <a:pt x="0" y="0"/>
                </a:moveTo>
                <a:lnTo>
                  <a:pt x="5695950" y="0"/>
                </a:lnTo>
                <a:lnTo>
                  <a:pt x="5695950" y="7201972"/>
                </a:lnTo>
                <a:lnTo>
                  <a:pt x="0" y="7201972"/>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88710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64BA9AA-D2D9-48E2-A4AC-F8DB8F8D1747}"/>
              </a:ext>
            </a:extLst>
          </p:cNvPr>
          <p:cNvSpPr>
            <a:spLocks noGrp="1" noChangeAspect="1"/>
          </p:cNvSpPr>
          <p:nvPr>
            <p:ph type="pic" sz="quarter" idx="10" hasCustomPrompt="1"/>
          </p:nvPr>
        </p:nvSpPr>
        <p:spPr>
          <a:xfrm>
            <a:off x="4557913" y="1495425"/>
            <a:ext cx="3076174" cy="5362575"/>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2941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800" fill="hold"/>
                                        <p:tgtEl>
                                          <p:spTgt spid="6"/>
                                        </p:tgtEl>
                                        <p:attrNameLst>
                                          <p:attrName>ppt_x</p:attrName>
                                        </p:attrNameLst>
                                      </p:cBhvr>
                                      <p:tavLst>
                                        <p:tav tm="0">
                                          <p:val>
                                            <p:strVal val="#ppt_x"/>
                                          </p:val>
                                        </p:tav>
                                        <p:tav tm="100000">
                                          <p:val>
                                            <p:strVal val="#ppt_x"/>
                                          </p:val>
                                        </p:tav>
                                      </p:tavLst>
                                    </p:anim>
                                    <p:anim calcmode="lin" valueType="num">
                                      <p:cBhvr additive="base">
                                        <p:cTn id="8" dur="18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64BA9AA-D2D9-48E2-A4AC-F8DB8F8D1747}"/>
              </a:ext>
            </a:extLst>
          </p:cNvPr>
          <p:cNvSpPr>
            <a:spLocks noGrp="1" noChangeAspect="1"/>
          </p:cNvSpPr>
          <p:nvPr>
            <p:ph type="pic" sz="quarter" idx="10" hasCustomPrompt="1"/>
          </p:nvPr>
        </p:nvSpPr>
        <p:spPr>
          <a:xfrm>
            <a:off x="7291232" y="0"/>
            <a:ext cx="3076174" cy="6858000"/>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defRPr lang="en-US" sz="1800">
                <a:solidFill>
                  <a:schemeClr val="tx1">
                    <a:alpha val="73000"/>
                  </a:schemeClr>
                </a:solidFill>
              </a:defRPr>
            </a:lvl1pPr>
          </a:lstStyle>
          <a:p>
            <a:pPr marL="0" lvl="0" indent="0" algn="ctr">
              <a:buNone/>
            </a:pPr>
            <a:r>
              <a:rPr lang="en-US" dirty="0"/>
              <a:t>Click icon to add picture,</a:t>
            </a:r>
          </a:p>
          <a:p>
            <a:pPr marL="0" lvl="0" indent="0" algn="ctr">
              <a:buNone/>
            </a:pPr>
            <a:r>
              <a:rPr lang="en-US" dirty="0"/>
              <a:t>Drag and Drop</a:t>
            </a:r>
          </a:p>
          <a:p>
            <a:pPr marL="0" lvl="0" indent="0" algn="ctr">
              <a:buNone/>
            </a:pPr>
            <a:endParaRPr lang="en-US" dirty="0"/>
          </a:p>
        </p:txBody>
      </p:sp>
    </p:spTree>
    <p:extLst>
      <p:ext uri="{BB962C8B-B14F-4D97-AF65-F5344CB8AC3E}">
        <p14:creationId xmlns:p14="http://schemas.microsoft.com/office/powerpoint/2010/main" val="140078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800" fill="hold"/>
                                        <p:tgtEl>
                                          <p:spTgt spid="6"/>
                                        </p:tgtEl>
                                        <p:attrNameLst>
                                          <p:attrName>ppt_x</p:attrName>
                                        </p:attrNameLst>
                                      </p:cBhvr>
                                      <p:tavLst>
                                        <p:tav tm="0">
                                          <p:val>
                                            <p:strVal val="#ppt_x"/>
                                          </p:val>
                                        </p:tav>
                                        <p:tav tm="100000">
                                          <p:val>
                                            <p:strVal val="#ppt_x"/>
                                          </p:val>
                                        </p:tav>
                                      </p:tavLst>
                                    </p:anim>
                                    <p:anim calcmode="lin" valueType="num">
                                      <p:cBhvr additive="base">
                                        <p:cTn id="8" dur="18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p:cNvSpPr>
            <a:spLocks noGrp="1"/>
          </p:cNvSpPr>
          <p:nvPr>
            <p:ph type="pic" sz="quarter" idx="11" hasCustomPrompt="1"/>
          </p:nvPr>
        </p:nvSpPr>
        <p:spPr>
          <a:xfrm>
            <a:off x="4579776" y="0"/>
            <a:ext cx="7013473" cy="6858000"/>
          </a:xfrm>
          <a:custGeom>
            <a:avLst/>
            <a:gdLst>
              <a:gd name="connsiteX0" fmla="*/ 6604205 w 7013473"/>
              <a:gd name="connsiteY0" fmla="*/ 3576483 h 6858000"/>
              <a:gd name="connsiteX1" fmla="*/ 7013473 w 7013473"/>
              <a:gd name="connsiteY1" fmla="*/ 3985751 h 6858000"/>
              <a:gd name="connsiteX2" fmla="*/ 7013472 w 7013473"/>
              <a:gd name="connsiteY2" fmla="*/ 4988642 h 6858000"/>
              <a:gd name="connsiteX3" fmla="*/ 6604204 w 7013473"/>
              <a:gd name="connsiteY3" fmla="*/ 5397910 h 6858000"/>
              <a:gd name="connsiteX4" fmla="*/ 6604205 w 7013473"/>
              <a:gd name="connsiteY4" fmla="*/ 5397909 h 6858000"/>
              <a:gd name="connsiteX5" fmla="*/ 6194937 w 7013473"/>
              <a:gd name="connsiteY5" fmla="*/ 4988641 h 6858000"/>
              <a:gd name="connsiteX6" fmla="*/ 6194937 w 7013473"/>
              <a:gd name="connsiteY6" fmla="*/ 3985751 h 6858000"/>
              <a:gd name="connsiteX7" fmla="*/ 6604205 w 7013473"/>
              <a:gd name="connsiteY7" fmla="*/ 3576483 h 6858000"/>
              <a:gd name="connsiteX8" fmla="*/ 409268 w 7013473"/>
              <a:gd name="connsiteY8" fmla="*/ 3060290 h 6858000"/>
              <a:gd name="connsiteX9" fmla="*/ 818536 w 7013473"/>
              <a:gd name="connsiteY9" fmla="*/ 3469558 h 6858000"/>
              <a:gd name="connsiteX10" fmla="*/ 818535 w 7013473"/>
              <a:gd name="connsiteY10" fmla="*/ 5504836 h 6858000"/>
              <a:gd name="connsiteX11" fmla="*/ 409267 w 7013473"/>
              <a:gd name="connsiteY11" fmla="*/ 5914104 h 6858000"/>
              <a:gd name="connsiteX12" fmla="*/ 409268 w 7013473"/>
              <a:gd name="connsiteY12" fmla="*/ 5914103 h 6858000"/>
              <a:gd name="connsiteX13" fmla="*/ 0 w 7013473"/>
              <a:gd name="connsiteY13" fmla="*/ 5504835 h 6858000"/>
              <a:gd name="connsiteX14" fmla="*/ 0 w 7013473"/>
              <a:gd name="connsiteY14" fmla="*/ 3469558 h 6858000"/>
              <a:gd name="connsiteX15" fmla="*/ 409268 w 7013473"/>
              <a:gd name="connsiteY15" fmla="*/ 3060290 h 6858000"/>
              <a:gd name="connsiteX16" fmla="*/ 1441757 w 7013473"/>
              <a:gd name="connsiteY16" fmla="*/ 2566219 h 6858000"/>
              <a:gd name="connsiteX17" fmla="*/ 1851025 w 7013473"/>
              <a:gd name="connsiteY17" fmla="*/ 2975487 h 6858000"/>
              <a:gd name="connsiteX18" fmla="*/ 1851024 w 7013473"/>
              <a:gd name="connsiteY18" fmla="*/ 6858000 h 6858000"/>
              <a:gd name="connsiteX19" fmla="*/ 1032489 w 7013473"/>
              <a:gd name="connsiteY19" fmla="*/ 6858000 h 6858000"/>
              <a:gd name="connsiteX20" fmla="*/ 1032489 w 7013473"/>
              <a:gd name="connsiteY20" fmla="*/ 2975487 h 6858000"/>
              <a:gd name="connsiteX21" fmla="*/ 1441757 w 7013473"/>
              <a:gd name="connsiteY21" fmla="*/ 2566219 h 6858000"/>
              <a:gd name="connsiteX22" fmla="*/ 5571713 w 7013473"/>
              <a:gd name="connsiteY22" fmla="*/ 1836175 h 6858000"/>
              <a:gd name="connsiteX23" fmla="*/ 5980981 w 7013473"/>
              <a:gd name="connsiteY23" fmla="*/ 2245443 h 6858000"/>
              <a:gd name="connsiteX24" fmla="*/ 5980980 w 7013473"/>
              <a:gd name="connsiteY24" fmla="*/ 4214354 h 6858000"/>
              <a:gd name="connsiteX25" fmla="*/ 5571712 w 7013473"/>
              <a:gd name="connsiteY25" fmla="*/ 4623622 h 6858000"/>
              <a:gd name="connsiteX26" fmla="*/ 5571713 w 7013473"/>
              <a:gd name="connsiteY26" fmla="*/ 4623621 h 6858000"/>
              <a:gd name="connsiteX27" fmla="*/ 5162445 w 7013473"/>
              <a:gd name="connsiteY27" fmla="*/ 4214353 h 6858000"/>
              <a:gd name="connsiteX28" fmla="*/ 5162445 w 7013473"/>
              <a:gd name="connsiteY28" fmla="*/ 2245443 h 6858000"/>
              <a:gd name="connsiteX29" fmla="*/ 5571713 w 7013473"/>
              <a:gd name="connsiteY29" fmla="*/ 1836175 h 6858000"/>
              <a:gd name="connsiteX30" fmla="*/ 4539224 w 7013473"/>
              <a:gd name="connsiteY30" fmla="*/ 1091380 h 6858000"/>
              <a:gd name="connsiteX31" fmla="*/ 4948492 w 7013473"/>
              <a:gd name="connsiteY31" fmla="*/ 1500648 h 6858000"/>
              <a:gd name="connsiteX32" fmla="*/ 4948491 w 7013473"/>
              <a:gd name="connsiteY32" fmla="*/ 5110384 h 6858000"/>
              <a:gd name="connsiteX33" fmla="*/ 4539223 w 7013473"/>
              <a:gd name="connsiteY33" fmla="*/ 5519652 h 6858000"/>
              <a:gd name="connsiteX34" fmla="*/ 4539224 w 7013473"/>
              <a:gd name="connsiteY34" fmla="*/ 5519651 h 6858000"/>
              <a:gd name="connsiteX35" fmla="*/ 4129956 w 7013473"/>
              <a:gd name="connsiteY35" fmla="*/ 5110383 h 6858000"/>
              <a:gd name="connsiteX36" fmla="*/ 4129956 w 7013473"/>
              <a:gd name="connsiteY36" fmla="*/ 1500648 h 6858000"/>
              <a:gd name="connsiteX37" fmla="*/ 4539224 w 7013473"/>
              <a:gd name="connsiteY37" fmla="*/ 1091380 h 6858000"/>
              <a:gd name="connsiteX38" fmla="*/ 2474246 w 7013473"/>
              <a:gd name="connsiteY38" fmla="*/ 774290 h 6858000"/>
              <a:gd name="connsiteX39" fmla="*/ 2883514 w 7013473"/>
              <a:gd name="connsiteY39" fmla="*/ 1183558 h 6858000"/>
              <a:gd name="connsiteX40" fmla="*/ 2883513 w 7013473"/>
              <a:gd name="connsiteY40" fmla="*/ 5334828 h 6858000"/>
              <a:gd name="connsiteX41" fmla="*/ 2474245 w 7013473"/>
              <a:gd name="connsiteY41" fmla="*/ 5744096 h 6858000"/>
              <a:gd name="connsiteX42" fmla="*/ 2474246 w 7013473"/>
              <a:gd name="connsiteY42" fmla="*/ 5744095 h 6858000"/>
              <a:gd name="connsiteX43" fmla="*/ 2064978 w 7013473"/>
              <a:gd name="connsiteY43" fmla="*/ 5334827 h 6858000"/>
              <a:gd name="connsiteX44" fmla="*/ 2064978 w 7013473"/>
              <a:gd name="connsiteY44" fmla="*/ 1183558 h 6858000"/>
              <a:gd name="connsiteX45" fmla="*/ 2474246 w 7013473"/>
              <a:gd name="connsiteY45" fmla="*/ 774290 h 6858000"/>
              <a:gd name="connsiteX46" fmla="*/ 3097467 w 7013473"/>
              <a:gd name="connsiteY46" fmla="*/ 0 h 6858000"/>
              <a:gd name="connsiteX47" fmla="*/ 3916003 w 7013473"/>
              <a:gd name="connsiteY47" fmla="*/ 0 h 6858000"/>
              <a:gd name="connsiteX48" fmla="*/ 3916002 w 7013473"/>
              <a:gd name="connsiteY48" fmla="*/ 5711314 h 6858000"/>
              <a:gd name="connsiteX49" fmla="*/ 3506734 w 7013473"/>
              <a:gd name="connsiteY49" fmla="*/ 6120582 h 6858000"/>
              <a:gd name="connsiteX50" fmla="*/ 3506735 w 7013473"/>
              <a:gd name="connsiteY50" fmla="*/ 6120581 h 6858000"/>
              <a:gd name="connsiteX51" fmla="*/ 3097467 w 7013473"/>
              <a:gd name="connsiteY51" fmla="*/ 5711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13473" h="6858000">
                <a:moveTo>
                  <a:pt x="6604205" y="3576483"/>
                </a:moveTo>
                <a:cubicBezTo>
                  <a:pt x="6830237" y="3576483"/>
                  <a:pt x="7013473" y="3759719"/>
                  <a:pt x="7013473" y="3985751"/>
                </a:cubicBezTo>
                <a:cubicBezTo>
                  <a:pt x="7013473" y="4320048"/>
                  <a:pt x="7013472" y="4654345"/>
                  <a:pt x="7013472" y="4988642"/>
                </a:cubicBezTo>
                <a:cubicBezTo>
                  <a:pt x="7013472" y="5214674"/>
                  <a:pt x="6830236" y="5397910"/>
                  <a:pt x="6604204" y="5397910"/>
                </a:cubicBezTo>
                <a:lnTo>
                  <a:pt x="6604205" y="5397909"/>
                </a:lnTo>
                <a:cubicBezTo>
                  <a:pt x="6378173" y="5397909"/>
                  <a:pt x="6194937" y="5214673"/>
                  <a:pt x="6194937" y="4988641"/>
                </a:cubicBezTo>
                <a:lnTo>
                  <a:pt x="6194937" y="3985751"/>
                </a:lnTo>
                <a:cubicBezTo>
                  <a:pt x="6194937" y="3759719"/>
                  <a:pt x="6378173" y="3576483"/>
                  <a:pt x="6604205" y="3576483"/>
                </a:cubicBezTo>
                <a:close/>
                <a:moveTo>
                  <a:pt x="409268" y="3060290"/>
                </a:moveTo>
                <a:cubicBezTo>
                  <a:pt x="635300" y="3060290"/>
                  <a:pt x="818536" y="3243526"/>
                  <a:pt x="818536" y="3469558"/>
                </a:cubicBezTo>
                <a:cubicBezTo>
                  <a:pt x="818536" y="4147984"/>
                  <a:pt x="818535" y="4826410"/>
                  <a:pt x="818535" y="5504836"/>
                </a:cubicBezTo>
                <a:cubicBezTo>
                  <a:pt x="818535" y="5730868"/>
                  <a:pt x="635299" y="5914104"/>
                  <a:pt x="409267" y="5914104"/>
                </a:cubicBezTo>
                <a:lnTo>
                  <a:pt x="409268" y="5914103"/>
                </a:lnTo>
                <a:cubicBezTo>
                  <a:pt x="183236" y="5914103"/>
                  <a:pt x="0" y="5730867"/>
                  <a:pt x="0" y="5504835"/>
                </a:cubicBezTo>
                <a:lnTo>
                  <a:pt x="0" y="3469558"/>
                </a:lnTo>
                <a:cubicBezTo>
                  <a:pt x="0" y="3243526"/>
                  <a:pt x="183236" y="3060290"/>
                  <a:pt x="409268" y="3060290"/>
                </a:cubicBezTo>
                <a:close/>
                <a:moveTo>
                  <a:pt x="1441757" y="2566219"/>
                </a:moveTo>
                <a:cubicBezTo>
                  <a:pt x="1667789" y="2566219"/>
                  <a:pt x="1851025" y="2749455"/>
                  <a:pt x="1851025" y="2975487"/>
                </a:cubicBezTo>
                <a:lnTo>
                  <a:pt x="1851024" y="6858000"/>
                </a:lnTo>
                <a:lnTo>
                  <a:pt x="1032489" y="6858000"/>
                </a:lnTo>
                <a:lnTo>
                  <a:pt x="1032489" y="2975487"/>
                </a:lnTo>
                <a:cubicBezTo>
                  <a:pt x="1032489" y="2749455"/>
                  <a:pt x="1215725" y="2566219"/>
                  <a:pt x="1441757" y="2566219"/>
                </a:cubicBezTo>
                <a:close/>
                <a:moveTo>
                  <a:pt x="5571713" y="1836175"/>
                </a:moveTo>
                <a:cubicBezTo>
                  <a:pt x="5797745" y="1836175"/>
                  <a:pt x="5980981" y="2019412"/>
                  <a:pt x="5980981" y="2245443"/>
                </a:cubicBezTo>
                <a:cubicBezTo>
                  <a:pt x="5980981" y="2901747"/>
                  <a:pt x="5980980" y="3558050"/>
                  <a:pt x="5980980" y="4214354"/>
                </a:cubicBezTo>
                <a:cubicBezTo>
                  <a:pt x="5980980" y="4440386"/>
                  <a:pt x="5797744" y="4623622"/>
                  <a:pt x="5571712" y="4623622"/>
                </a:cubicBezTo>
                <a:lnTo>
                  <a:pt x="5571713" y="4623621"/>
                </a:lnTo>
                <a:cubicBezTo>
                  <a:pt x="5345681" y="4623621"/>
                  <a:pt x="5162445" y="4440385"/>
                  <a:pt x="5162445" y="4214353"/>
                </a:cubicBezTo>
                <a:lnTo>
                  <a:pt x="5162445" y="2245443"/>
                </a:lnTo>
                <a:cubicBezTo>
                  <a:pt x="5162445" y="2019412"/>
                  <a:pt x="5345681" y="1836175"/>
                  <a:pt x="5571713" y="1836175"/>
                </a:cubicBezTo>
                <a:close/>
                <a:moveTo>
                  <a:pt x="4539224" y="1091380"/>
                </a:moveTo>
                <a:cubicBezTo>
                  <a:pt x="4765256" y="1091380"/>
                  <a:pt x="4948492" y="1274616"/>
                  <a:pt x="4948492" y="1500648"/>
                </a:cubicBezTo>
                <a:cubicBezTo>
                  <a:pt x="4948492" y="2703893"/>
                  <a:pt x="4948491" y="3907139"/>
                  <a:pt x="4948491" y="5110384"/>
                </a:cubicBezTo>
                <a:cubicBezTo>
                  <a:pt x="4948491" y="5336416"/>
                  <a:pt x="4765255" y="5519652"/>
                  <a:pt x="4539223" y="5519652"/>
                </a:cubicBezTo>
                <a:lnTo>
                  <a:pt x="4539224" y="5519651"/>
                </a:lnTo>
                <a:cubicBezTo>
                  <a:pt x="4313192" y="5519651"/>
                  <a:pt x="4129956" y="5336415"/>
                  <a:pt x="4129956" y="5110383"/>
                </a:cubicBezTo>
                <a:lnTo>
                  <a:pt x="4129956" y="1500648"/>
                </a:lnTo>
                <a:cubicBezTo>
                  <a:pt x="4129956" y="1274616"/>
                  <a:pt x="4313192" y="1091380"/>
                  <a:pt x="4539224" y="1091380"/>
                </a:cubicBezTo>
                <a:close/>
                <a:moveTo>
                  <a:pt x="2474246" y="774290"/>
                </a:moveTo>
                <a:cubicBezTo>
                  <a:pt x="2700278" y="774290"/>
                  <a:pt x="2883514" y="957526"/>
                  <a:pt x="2883514" y="1183558"/>
                </a:cubicBezTo>
                <a:cubicBezTo>
                  <a:pt x="2883514" y="2567315"/>
                  <a:pt x="2883513" y="3951071"/>
                  <a:pt x="2883513" y="5334828"/>
                </a:cubicBezTo>
                <a:cubicBezTo>
                  <a:pt x="2883513" y="5560860"/>
                  <a:pt x="2700277" y="5744096"/>
                  <a:pt x="2474245" y="5744096"/>
                </a:cubicBezTo>
                <a:lnTo>
                  <a:pt x="2474246" y="5744095"/>
                </a:lnTo>
                <a:cubicBezTo>
                  <a:pt x="2248214" y="5744095"/>
                  <a:pt x="2064978" y="5560859"/>
                  <a:pt x="2064978" y="5334827"/>
                </a:cubicBezTo>
                <a:lnTo>
                  <a:pt x="2064978" y="1183558"/>
                </a:lnTo>
                <a:cubicBezTo>
                  <a:pt x="2064978" y="957526"/>
                  <a:pt x="2248214" y="774290"/>
                  <a:pt x="2474246" y="774290"/>
                </a:cubicBezTo>
                <a:close/>
                <a:moveTo>
                  <a:pt x="3097467" y="0"/>
                </a:moveTo>
                <a:lnTo>
                  <a:pt x="3916003" y="0"/>
                </a:lnTo>
                <a:lnTo>
                  <a:pt x="3916002" y="5711314"/>
                </a:lnTo>
                <a:cubicBezTo>
                  <a:pt x="3916002" y="5937346"/>
                  <a:pt x="3732766" y="6120582"/>
                  <a:pt x="3506734" y="6120582"/>
                </a:cubicBezTo>
                <a:lnTo>
                  <a:pt x="3506735" y="6120581"/>
                </a:lnTo>
                <a:cubicBezTo>
                  <a:pt x="3280703" y="6120581"/>
                  <a:pt x="3097467" y="5937345"/>
                  <a:pt x="3097467" y="5711313"/>
                </a:cubicBezTo>
                <a:close/>
              </a:path>
            </a:pathLst>
          </a:custGeom>
          <a:pattFill prst="pct5">
            <a:fgClr>
              <a:schemeClr val="tx1"/>
            </a:fgClr>
            <a:bgClr>
              <a:schemeClr val="bg1">
                <a:lumMod val="85000"/>
              </a:schemeClr>
            </a:bgClr>
          </a:pattFill>
          <a:effectLst>
            <a:outerShdw blurRad="241300" dist="38100" dir="5400000" algn="t" rotWithShape="0">
              <a:prstClr val="black">
                <a:alpha val="17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12814182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0" name="Textplatzhalter 9"/>
          <p:cNvSpPr>
            <a:spLocks noGrp="1"/>
          </p:cNvSpPr>
          <p:nvPr>
            <p:ph type="body" sz="quarter" idx="15" hasCustomPrompt="1"/>
          </p:nvPr>
        </p:nvSpPr>
        <p:spPr bwMode="gray">
          <a:xfrm>
            <a:off x="593313" y="1373448"/>
            <a:ext cx="10979572" cy="4862370"/>
          </a:xfrm>
        </p:spPr>
        <p:txBody>
          <a:bodyPr/>
          <a:lstStyle/>
          <a:p>
            <a:pPr lvl="0"/>
            <a:r>
              <a:rPr lang="en-US" noProof="0"/>
              <a:t>A list</a:t>
            </a:r>
          </a:p>
          <a:p>
            <a:pPr lvl="1"/>
            <a:r>
              <a:rPr lang="en-US" noProof="0"/>
              <a:t>First item</a:t>
            </a:r>
          </a:p>
          <a:p>
            <a:pPr lvl="2"/>
            <a:r>
              <a:rPr lang="en-US" noProof="0"/>
              <a:t>Second item</a:t>
            </a:r>
          </a:p>
          <a:p>
            <a:pPr lvl="3"/>
            <a:r>
              <a:rPr lang="en-US" noProof="0"/>
              <a:t>Third item</a:t>
            </a:r>
          </a:p>
          <a:p>
            <a:pPr lvl="4"/>
            <a:r>
              <a:rPr lang="en-US" noProof="0"/>
              <a:t>Fourth item</a:t>
            </a:r>
          </a:p>
        </p:txBody>
      </p:sp>
      <p:sp>
        <p:nvSpPr>
          <p:cNvPr id="2" name="Titel 1"/>
          <p:cNvSpPr>
            <a:spLocks noGrp="1"/>
          </p:cNvSpPr>
          <p:nvPr>
            <p:ph type="title" hasCustomPrompt="1"/>
          </p:nvPr>
        </p:nvSpPr>
        <p:spPr bwMode="gray"/>
        <p:txBody>
          <a:bodyPr/>
          <a:lstStyle>
            <a:lvl1pPr>
              <a:defRPr/>
            </a:lvl1pPr>
          </a:lstStyle>
          <a:p>
            <a:r>
              <a:rPr lang="en-US" err="1"/>
              <a:t>TiTLE</a:t>
            </a:r>
            <a:endParaRPr lang="en-US"/>
          </a:p>
        </p:txBody>
      </p:sp>
      <p:sp>
        <p:nvSpPr>
          <p:cNvPr id="8" name="Untertitel 2"/>
          <p:cNvSpPr>
            <a:spLocks noGrp="1"/>
          </p:cNvSpPr>
          <p:nvPr>
            <p:ph type="subTitle" idx="14" hasCustomPrompt="1"/>
          </p:nvPr>
        </p:nvSpPr>
        <p:spPr bwMode="gray">
          <a:xfrm>
            <a:off x="600019" y="908530"/>
            <a:ext cx="10972866" cy="315478"/>
          </a:xfrm>
        </p:spPr>
        <p:txBody>
          <a:bodyPr/>
          <a:lstStyle>
            <a:lvl1pPr marL="0" indent="0" algn="l">
              <a:buNone/>
              <a:defRPr sz="1100">
                <a:solidFill>
                  <a:schemeClr val="bg1"/>
                </a:solidFill>
              </a:defRPr>
            </a:lvl1pPr>
            <a:lvl2pPr marL="0" indent="0" algn="l">
              <a:buNone/>
              <a:defRPr sz="1100">
                <a:solidFill>
                  <a:schemeClr val="bg1"/>
                </a:solidFill>
              </a:defRPr>
            </a:lvl2pPr>
            <a:lvl3pPr marL="0" indent="0" algn="l">
              <a:buNone/>
              <a:defRPr sz="1100">
                <a:solidFill>
                  <a:schemeClr val="bg1"/>
                </a:solidFill>
              </a:defRPr>
            </a:lvl3pPr>
            <a:lvl4pPr marL="1392" indent="0" algn="l">
              <a:buNone/>
              <a:defRPr sz="1100">
                <a:solidFill>
                  <a:schemeClr val="bg1"/>
                </a:solidFill>
              </a:defRPr>
            </a:lvl4pPr>
            <a:lvl5pPr marL="0" indent="0" algn="l">
              <a:buNone/>
              <a:defRPr sz="1100">
                <a:solidFill>
                  <a:schemeClr val="bg1"/>
                </a:solidFill>
              </a:defRPr>
            </a:lvl5pPr>
            <a:lvl6pPr marL="0" indent="0" algn="l">
              <a:buNone/>
              <a:defRPr sz="1100">
                <a:solidFill>
                  <a:schemeClr val="bg1"/>
                </a:solidFill>
              </a:defRPr>
            </a:lvl6pPr>
            <a:lvl7pPr marL="0" indent="0" algn="l">
              <a:buNone/>
              <a:defRPr sz="1100">
                <a:solidFill>
                  <a:schemeClr val="bg1"/>
                </a:solidFill>
              </a:defRPr>
            </a:lvl7pPr>
            <a:lvl8pPr marL="1392" indent="0" algn="l">
              <a:buNone/>
              <a:defRPr sz="1100">
                <a:solidFill>
                  <a:schemeClr val="bg1"/>
                </a:solidFill>
              </a:defRPr>
            </a:lvl8pPr>
            <a:lvl9pPr marL="0" indent="0" algn="l">
              <a:buNone/>
              <a:defRPr sz="1100">
                <a:solidFill>
                  <a:schemeClr val="bg1"/>
                </a:solidFill>
              </a:defRPr>
            </a:lvl9pPr>
          </a:lstStyle>
          <a:p>
            <a:pPr lvl="0"/>
            <a:r>
              <a:rPr lang="en-US"/>
              <a:t>Sub title</a:t>
            </a:r>
          </a:p>
        </p:txBody>
      </p:sp>
    </p:spTree>
    <p:extLst>
      <p:ext uri="{BB962C8B-B14F-4D97-AF65-F5344CB8AC3E}">
        <p14:creationId xmlns:p14="http://schemas.microsoft.com/office/powerpoint/2010/main" val="54490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8850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539228"/>
            <a:ext cx="5082117"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914400" y="1803372"/>
            <a:ext cx="5082117"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9228"/>
            <a:ext cx="5084232"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1803372"/>
            <a:ext cx="5084232" cy="4368831"/>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Tree>
    <p:extLst>
      <p:ext uri="{BB962C8B-B14F-4D97-AF65-F5344CB8AC3E}">
        <p14:creationId xmlns:p14="http://schemas.microsoft.com/office/powerpoint/2010/main" val="42435815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0425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33158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466186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0749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3931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3290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43339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9799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1163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54899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image" Target="../media/image3.png"/><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theme" Target="../theme/theme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84" Type="http://schemas.openxmlformats.org/officeDocument/2006/relationships/slideLayout" Target="../slideLayouts/slideLayout191.xml"/><Relationship Id="rId89" Type="http://schemas.openxmlformats.org/officeDocument/2006/relationships/slideLayout" Target="../slideLayouts/slideLayout196.xml"/><Relationship Id="rId112" Type="http://schemas.openxmlformats.org/officeDocument/2006/relationships/slideLayout" Target="../slideLayouts/slideLayout219.xml"/><Relationship Id="rId16" Type="http://schemas.openxmlformats.org/officeDocument/2006/relationships/slideLayout" Target="../slideLayouts/slideLayout123.xml"/><Relationship Id="rId107" Type="http://schemas.openxmlformats.org/officeDocument/2006/relationships/slideLayout" Target="../slideLayouts/slideLayout214.xml"/><Relationship Id="rId11" Type="http://schemas.openxmlformats.org/officeDocument/2006/relationships/slideLayout" Target="../slideLayouts/slideLayout118.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74" Type="http://schemas.openxmlformats.org/officeDocument/2006/relationships/slideLayout" Target="../slideLayouts/slideLayout181.xml"/><Relationship Id="rId79" Type="http://schemas.openxmlformats.org/officeDocument/2006/relationships/slideLayout" Target="../slideLayouts/slideLayout186.xml"/><Relationship Id="rId102" Type="http://schemas.openxmlformats.org/officeDocument/2006/relationships/slideLayout" Target="../slideLayouts/slideLayout209.xml"/><Relationship Id="rId5" Type="http://schemas.openxmlformats.org/officeDocument/2006/relationships/slideLayout" Target="../slideLayouts/slideLayout112.xml"/><Relationship Id="rId90" Type="http://schemas.openxmlformats.org/officeDocument/2006/relationships/slideLayout" Target="../slideLayouts/slideLayout197.xml"/><Relationship Id="rId95" Type="http://schemas.openxmlformats.org/officeDocument/2006/relationships/slideLayout" Target="../slideLayouts/slideLayout202.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113" Type="http://schemas.openxmlformats.org/officeDocument/2006/relationships/slideLayout" Target="../slideLayouts/slideLayout220.xml"/><Relationship Id="rId80" Type="http://schemas.openxmlformats.org/officeDocument/2006/relationships/slideLayout" Target="../slideLayouts/slideLayout187.xml"/><Relationship Id="rId85" Type="http://schemas.openxmlformats.org/officeDocument/2006/relationships/slideLayout" Target="../slideLayouts/slideLayout192.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59" Type="http://schemas.openxmlformats.org/officeDocument/2006/relationships/slideLayout" Target="../slideLayouts/slideLayout166.xml"/><Relationship Id="rId103" Type="http://schemas.openxmlformats.org/officeDocument/2006/relationships/slideLayout" Target="../slideLayouts/slideLayout210.xml"/><Relationship Id="rId108" Type="http://schemas.openxmlformats.org/officeDocument/2006/relationships/slideLayout" Target="../slideLayouts/slideLayout215.xml"/><Relationship Id="rId54" Type="http://schemas.openxmlformats.org/officeDocument/2006/relationships/slideLayout" Target="../slideLayouts/slideLayout161.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91" Type="http://schemas.openxmlformats.org/officeDocument/2006/relationships/slideLayout" Target="../slideLayouts/slideLayout198.xml"/><Relationship Id="rId96" Type="http://schemas.openxmlformats.org/officeDocument/2006/relationships/slideLayout" Target="../slideLayouts/slideLayout20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6" Type="http://schemas.openxmlformats.org/officeDocument/2006/relationships/slideLayout" Target="../slideLayouts/slideLayout213.xml"/><Relationship Id="rId114" Type="http://schemas.openxmlformats.org/officeDocument/2006/relationships/slideLayout" Target="../slideLayouts/slideLayout221.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78" Type="http://schemas.openxmlformats.org/officeDocument/2006/relationships/slideLayout" Target="../slideLayouts/slideLayout185.xml"/><Relationship Id="rId81" Type="http://schemas.openxmlformats.org/officeDocument/2006/relationships/slideLayout" Target="../slideLayouts/slideLayout188.xml"/><Relationship Id="rId86" Type="http://schemas.openxmlformats.org/officeDocument/2006/relationships/slideLayout" Target="../slideLayouts/slideLayout193.xml"/><Relationship Id="rId94" Type="http://schemas.openxmlformats.org/officeDocument/2006/relationships/slideLayout" Target="../slideLayouts/slideLayout201.xml"/><Relationship Id="rId99" Type="http://schemas.openxmlformats.org/officeDocument/2006/relationships/slideLayout" Target="../slideLayouts/slideLayout206.xml"/><Relationship Id="rId101" Type="http://schemas.openxmlformats.org/officeDocument/2006/relationships/slideLayout" Target="../slideLayouts/slideLayout20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109" Type="http://schemas.openxmlformats.org/officeDocument/2006/relationships/slideLayout" Target="../slideLayouts/slideLayout21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slideLayout" Target="../slideLayouts/slideLayout183.xml"/><Relationship Id="rId97" Type="http://schemas.openxmlformats.org/officeDocument/2006/relationships/slideLayout" Target="../slideLayouts/slideLayout204.xml"/><Relationship Id="rId104" Type="http://schemas.openxmlformats.org/officeDocument/2006/relationships/slideLayout" Target="../slideLayouts/slideLayout211.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92" Type="http://schemas.openxmlformats.org/officeDocument/2006/relationships/slideLayout" Target="../slideLayouts/slideLayout199.xml"/><Relationship Id="rId2" Type="http://schemas.openxmlformats.org/officeDocument/2006/relationships/slideLayout" Target="../slideLayouts/slideLayout109.xml"/><Relationship Id="rId29" Type="http://schemas.openxmlformats.org/officeDocument/2006/relationships/slideLayout" Target="../slideLayouts/slideLayout136.xml"/><Relationship Id="rId24" Type="http://schemas.openxmlformats.org/officeDocument/2006/relationships/slideLayout" Target="../slideLayouts/slideLayout131.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66" Type="http://schemas.openxmlformats.org/officeDocument/2006/relationships/slideLayout" Target="../slideLayouts/slideLayout173.xml"/><Relationship Id="rId87" Type="http://schemas.openxmlformats.org/officeDocument/2006/relationships/slideLayout" Target="../slideLayouts/slideLayout194.xml"/><Relationship Id="rId110" Type="http://schemas.openxmlformats.org/officeDocument/2006/relationships/slideLayout" Target="../slideLayouts/slideLayout217.xml"/><Relationship Id="rId115" Type="http://schemas.openxmlformats.org/officeDocument/2006/relationships/theme" Target="../theme/theme5.xml"/><Relationship Id="rId61" Type="http://schemas.openxmlformats.org/officeDocument/2006/relationships/slideLayout" Target="../slideLayouts/slideLayout168.xml"/><Relationship Id="rId82" Type="http://schemas.openxmlformats.org/officeDocument/2006/relationships/slideLayout" Target="../slideLayouts/slideLayout189.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56" Type="http://schemas.openxmlformats.org/officeDocument/2006/relationships/slideLayout" Target="../slideLayouts/slideLayout163.xml"/><Relationship Id="rId77" Type="http://schemas.openxmlformats.org/officeDocument/2006/relationships/slideLayout" Target="../slideLayouts/slideLayout184.xml"/><Relationship Id="rId100" Type="http://schemas.openxmlformats.org/officeDocument/2006/relationships/slideLayout" Target="../slideLayouts/slideLayout207.xml"/><Relationship Id="rId105" Type="http://schemas.openxmlformats.org/officeDocument/2006/relationships/slideLayout" Target="../slideLayouts/slideLayout212.xml"/><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93" Type="http://schemas.openxmlformats.org/officeDocument/2006/relationships/slideLayout" Target="../slideLayouts/slideLayout200.xml"/><Relationship Id="rId98" Type="http://schemas.openxmlformats.org/officeDocument/2006/relationships/slideLayout" Target="../slideLayouts/slideLayout205.xml"/><Relationship Id="rId3" Type="http://schemas.openxmlformats.org/officeDocument/2006/relationships/slideLayout" Target="../slideLayouts/slideLayout110.xml"/><Relationship Id="rId25" Type="http://schemas.openxmlformats.org/officeDocument/2006/relationships/slideLayout" Target="../slideLayouts/slideLayout132.xml"/><Relationship Id="rId46" Type="http://schemas.openxmlformats.org/officeDocument/2006/relationships/slideLayout" Target="../slideLayouts/slideLayout153.xml"/><Relationship Id="rId67" Type="http://schemas.openxmlformats.org/officeDocument/2006/relationships/slideLayout" Target="../slideLayouts/slideLayout174.xml"/><Relationship Id="rId116" Type="http://schemas.openxmlformats.org/officeDocument/2006/relationships/image" Target="../media/image4.emf"/><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62" Type="http://schemas.openxmlformats.org/officeDocument/2006/relationships/slideLayout" Target="../slideLayouts/slideLayout169.xml"/><Relationship Id="rId83" Type="http://schemas.openxmlformats.org/officeDocument/2006/relationships/slideLayout" Target="../slideLayouts/slideLayout190.xml"/><Relationship Id="rId88" Type="http://schemas.openxmlformats.org/officeDocument/2006/relationships/slideLayout" Target="../slideLayouts/slideLayout195.xml"/><Relationship Id="rId111" Type="http://schemas.openxmlformats.org/officeDocument/2006/relationships/slideLayout" Target="../slideLayouts/slideLayout2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theme" Target="../theme/theme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61.xml"/><Relationship Id="rId21" Type="http://schemas.openxmlformats.org/officeDocument/2006/relationships/slideLayout" Target="../slideLayouts/slideLayout256.xml"/><Relationship Id="rId42" Type="http://schemas.openxmlformats.org/officeDocument/2006/relationships/slideLayout" Target="../slideLayouts/slideLayout277.xml"/><Relationship Id="rId47" Type="http://schemas.openxmlformats.org/officeDocument/2006/relationships/slideLayout" Target="../slideLayouts/slideLayout282.xml"/><Relationship Id="rId63" Type="http://schemas.openxmlformats.org/officeDocument/2006/relationships/slideLayout" Target="../slideLayouts/slideLayout298.xml"/><Relationship Id="rId68" Type="http://schemas.openxmlformats.org/officeDocument/2006/relationships/slideLayout" Target="../slideLayouts/slideLayout303.xml"/><Relationship Id="rId84" Type="http://schemas.openxmlformats.org/officeDocument/2006/relationships/slideLayout" Target="../slideLayouts/slideLayout319.xml"/><Relationship Id="rId89" Type="http://schemas.openxmlformats.org/officeDocument/2006/relationships/slideLayout" Target="../slideLayouts/slideLayout324.xml"/><Relationship Id="rId112" Type="http://schemas.openxmlformats.org/officeDocument/2006/relationships/slideLayout" Target="../slideLayouts/slideLayout347.xml"/><Relationship Id="rId16" Type="http://schemas.openxmlformats.org/officeDocument/2006/relationships/slideLayout" Target="../slideLayouts/slideLayout251.xml"/><Relationship Id="rId107" Type="http://schemas.openxmlformats.org/officeDocument/2006/relationships/slideLayout" Target="../slideLayouts/slideLayout342.xml"/><Relationship Id="rId11" Type="http://schemas.openxmlformats.org/officeDocument/2006/relationships/slideLayout" Target="../slideLayouts/slideLayout246.xml"/><Relationship Id="rId32" Type="http://schemas.openxmlformats.org/officeDocument/2006/relationships/slideLayout" Target="../slideLayouts/slideLayout267.xml"/><Relationship Id="rId37" Type="http://schemas.openxmlformats.org/officeDocument/2006/relationships/slideLayout" Target="../slideLayouts/slideLayout272.xml"/><Relationship Id="rId53" Type="http://schemas.openxmlformats.org/officeDocument/2006/relationships/slideLayout" Target="../slideLayouts/slideLayout288.xml"/><Relationship Id="rId58" Type="http://schemas.openxmlformats.org/officeDocument/2006/relationships/slideLayout" Target="../slideLayouts/slideLayout293.xml"/><Relationship Id="rId74" Type="http://schemas.openxmlformats.org/officeDocument/2006/relationships/slideLayout" Target="../slideLayouts/slideLayout309.xml"/><Relationship Id="rId79" Type="http://schemas.openxmlformats.org/officeDocument/2006/relationships/slideLayout" Target="../slideLayouts/slideLayout314.xml"/><Relationship Id="rId102" Type="http://schemas.openxmlformats.org/officeDocument/2006/relationships/slideLayout" Target="../slideLayouts/slideLayout337.xml"/><Relationship Id="rId5" Type="http://schemas.openxmlformats.org/officeDocument/2006/relationships/slideLayout" Target="../slideLayouts/slideLayout240.xml"/><Relationship Id="rId90" Type="http://schemas.openxmlformats.org/officeDocument/2006/relationships/slideLayout" Target="../slideLayouts/slideLayout325.xml"/><Relationship Id="rId95" Type="http://schemas.openxmlformats.org/officeDocument/2006/relationships/slideLayout" Target="../slideLayouts/slideLayout330.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43" Type="http://schemas.openxmlformats.org/officeDocument/2006/relationships/slideLayout" Target="../slideLayouts/slideLayout278.xml"/><Relationship Id="rId48" Type="http://schemas.openxmlformats.org/officeDocument/2006/relationships/slideLayout" Target="../slideLayouts/slideLayout283.xml"/><Relationship Id="rId64" Type="http://schemas.openxmlformats.org/officeDocument/2006/relationships/slideLayout" Target="../slideLayouts/slideLayout299.xml"/><Relationship Id="rId69" Type="http://schemas.openxmlformats.org/officeDocument/2006/relationships/slideLayout" Target="../slideLayouts/slideLayout304.xml"/><Relationship Id="rId113" Type="http://schemas.openxmlformats.org/officeDocument/2006/relationships/slideLayout" Target="../slideLayouts/slideLayout348.xml"/><Relationship Id="rId80" Type="http://schemas.openxmlformats.org/officeDocument/2006/relationships/slideLayout" Target="../slideLayouts/slideLayout315.xml"/><Relationship Id="rId85" Type="http://schemas.openxmlformats.org/officeDocument/2006/relationships/slideLayout" Target="../slideLayouts/slideLayout320.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33" Type="http://schemas.openxmlformats.org/officeDocument/2006/relationships/slideLayout" Target="../slideLayouts/slideLayout268.xml"/><Relationship Id="rId38" Type="http://schemas.openxmlformats.org/officeDocument/2006/relationships/slideLayout" Target="../slideLayouts/slideLayout273.xml"/><Relationship Id="rId59" Type="http://schemas.openxmlformats.org/officeDocument/2006/relationships/slideLayout" Target="../slideLayouts/slideLayout294.xml"/><Relationship Id="rId103" Type="http://schemas.openxmlformats.org/officeDocument/2006/relationships/slideLayout" Target="../slideLayouts/slideLayout338.xml"/><Relationship Id="rId108" Type="http://schemas.openxmlformats.org/officeDocument/2006/relationships/slideLayout" Target="../slideLayouts/slideLayout343.xml"/><Relationship Id="rId54" Type="http://schemas.openxmlformats.org/officeDocument/2006/relationships/slideLayout" Target="../slideLayouts/slideLayout289.xml"/><Relationship Id="rId70" Type="http://schemas.openxmlformats.org/officeDocument/2006/relationships/slideLayout" Target="../slideLayouts/slideLayout305.xml"/><Relationship Id="rId75" Type="http://schemas.openxmlformats.org/officeDocument/2006/relationships/slideLayout" Target="../slideLayouts/slideLayout310.xml"/><Relationship Id="rId91" Type="http://schemas.openxmlformats.org/officeDocument/2006/relationships/slideLayout" Target="../slideLayouts/slideLayout326.xml"/><Relationship Id="rId96" Type="http://schemas.openxmlformats.org/officeDocument/2006/relationships/slideLayout" Target="../slideLayouts/slideLayout33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36" Type="http://schemas.openxmlformats.org/officeDocument/2006/relationships/slideLayout" Target="../slideLayouts/slideLayout271.xml"/><Relationship Id="rId49" Type="http://schemas.openxmlformats.org/officeDocument/2006/relationships/slideLayout" Target="../slideLayouts/slideLayout284.xml"/><Relationship Id="rId57" Type="http://schemas.openxmlformats.org/officeDocument/2006/relationships/slideLayout" Target="../slideLayouts/slideLayout292.xml"/><Relationship Id="rId106" Type="http://schemas.openxmlformats.org/officeDocument/2006/relationships/slideLayout" Target="../slideLayouts/slideLayout341.xml"/><Relationship Id="rId114" Type="http://schemas.openxmlformats.org/officeDocument/2006/relationships/slideLayout" Target="../slideLayouts/slideLayout349.xml"/><Relationship Id="rId10" Type="http://schemas.openxmlformats.org/officeDocument/2006/relationships/slideLayout" Target="../slideLayouts/slideLayout245.xml"/><Relationship Id="rId31" Type="http://schemas.openxmlformats.org/officeDocument/2006/relationships/slideLayout" Target="../slideLayouts/slideLayout266.xml"/><Relationship Id="rId44" Type="http://schemas.openxmlformats.org/officeDocument/2006/relationships/slideLayout" Target="../slideLayouts/slideLayout279.xml"/><Relationship Id="rId52" Type="http://schemas.openxmlformats.org/officeDocument/2006/relationships/slideLayout" Target="../slideLayouts/slideLayout287.xml"/><Relationship Id="rId60" Type="http://schemas.openxmlformats.org/officeDocument/2006/relationships/slideLayout" Target="../slideLayouts/slideLayout295.xml"/><Relationship Id="rId65" Type="http://schemas.openxmlformats.org/officeDocument/2006/relationships/slideLayout" Target="../slideLayouts/slideLayout300.xml"/><Relationship Id="rId73" Type="http://schemas.openxmlformats.org/officeDocument/2006/relationships/slideLayout" Target="../slideLayouts/slideLayout308.xml"/><Relationship Id="rId78" Type="http://schemas.openxmlformats.org/officeDocument/2006/relationships/slideLayout" Target="../slideLayouts/slideLayout313.xml"/><Relationship Id="rId81" Type="http://schemas.openxmlformats.org/officeDocument/2006/relationships/slideLayout" Target="../slideLayouts/slideLayout316.xml"/><Relationship Id="rId86" Type="http://schemas.openxmlformats.org/officeDocument/2006/relationships/slideLayout" Target="../slideLayouts/slideLayout321.xml"/><Relationship Id="rId94" Type="http://schemas.openxmlformats.org/officeDocument/2006/relationships/slideLayout" Target="../slideLayouts/slideLayout329.xml"/><Relationship Id="rId99" Type="http://schemas.openxmlformats.org/officeDocument/2006/relationships/slideLayout" Target="../slideLayouts/slideLayout334.xml"/><Relationship Id="rId101" Type="http://schemas.openxmlformats.org/officeDocument/2006/relationships/slideLayout" Target="../slideLayouts/slideLayout336.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9" Type="http://schemas.openxmlformats.org/officeDocument/2006/relationships/slideLayout" Target="../slideLayouts/slideLayout274.xml"/><Relationship Id="rId109" Type="http://schemas.openxmlformats.org/officeDocument/2006/relationships/slideLayout" Target="../slideLayouts/slideLayout344.xml"/><Relationship Id="rId34" Type="http://schemas.openxmlformats.org/officeDocument/2006/relationships/slideLayout" Target="../slideLayouts/slideLayout269.xml"/><Relationship Id="rId50" Type="http://schemas.openxmlformats.org/officeDocument/2006/relationships/slideLayout" Target="../slideLayouts/slideLayout285.xml"/><Relationship Id="rId55" Type="http://schemas.openxmlformats.org/officeDocument/2006/relationships/slideLayout" Target="../slideLayouts/slideLayout290.xml"/><Relationship Id="rId76" Type="http://schemas.openxmlformats.org/officeDocument/2006/relationships/slideLayout" Target="../slideLayouts/slideLayout311.xml"/><Relationship Id="rId97" Type="http://schemas.openxmlformats.org/officeDocument/2006/relationships/slideLayout" Target="../slideLayouts/slideLayout332.xml"/><Relationship Id="rId104" Type="http://schemas.openxmlformats.org/officeDocument/2006/relationships/slideLayout" Target="../slideLayouts/slideLayout339.xml"/><Relationship Id="rId7" Type="http://schemas.openxmlformats.org/officeDocument/2006/relationships/slideLayout" Target="../slideLayouts/slideLayout242.xml"/><Relationship Id="rId71" Type="http://schemas.openxmlformats.org/officeDocument/2006/relationships/slideLayout" Target="../slideLayouts/slideLayout306.xml"/><Relationship Id="rId92" Type="http://schemas.openxmlformats.org/officeDocument/2006/relationships/slideLayout" Target="../slideLayouts/slideLayout327.xml"/><Relationship Id="rId2" Type="http://schemas.openxmlformats.org/officeDocument/2006/relationships/slideLayout" Target="../slideLayouts/slideLayout237.xml"/><Relationship Id="rId29" Type="http://schemas.openxmlformats.org/officeDocument/2006/relationships/slideLayout" Target="../slideLayouts/slideLayout264.xml"/><Relationship Id="rId24" Type="http://schemas.openxmlformats.org/officeDocument/2006/relationships/slideLayout" Target="../slideLayouts/slideLayout259.xml"/><Relationship Id="rId40" Type="http://schemas.openxmlformats.org/officeDocument/2006/relationships/slideLayout" Target="../slideLayouts/slideLayout275.xml"/><Relationship Id="rId45" Type="http://schemas.openxmlformats.org/officeDocument/2006/relationships/slideLayout" Target="../slideLayouts/slideLayout280.xml"/><Relationship Id="rId66" Type="http://schemas.openxmlformats.org/officeDocument/2006/relationships/slideLayout" Target="../slideLayouts/slideLayout301.xml"/><Relationship Id="rId87" Type="http://schemas.openxmlformats.org/officeDocument/2006/relationships/slideLayout" Target="../slideLayouts/slideLayout322.xml"/><Relationship Id="rId110" Type="http://schemas.openxmlformats.org/officeDocument/2006/relationships/slideLayout" Target="../slideLayouts/slideLayout345.xml"/><Relationship Id="rId115" Type="http://schemas.openxmlformats.org/officeDocument/2006/relationships/theme" Target="../theme/theme7.xml"/><Relationship Id="rId61" Type="http://schemas.openxmlformats.org/officeDocument/2006/relationships/slideLayout" Target="../slideLayouts/slideLayout296.xml"/><Relationship Id="rId82" Type="http://schemas.openxmlformats.org/officeDocument/2006/relationships/slideLayout" Target="../slideLayouts/slideLayout317.xml"/><Relationship Id="rId19" Type="http://schemas.openxmlformats.org/officeDocument/2006/relationships/slideLayout" Target="../slideLayouts/slideLayout254.xml"/><Relationship Id="rId14" Type="http://schemas.openxmlformats.org/officeDocument/2006/relationships/slideLayout" Target="../slideLayouts/slideLayout249.xml"/><Relationship Id="rId30" Type="http://schemas.openxmlformats.org/officeDocument/2006/relationships/slideLayout" Target="../slideLayouts/slideLayout265.xml"/><Relationship Id="rId35" Type="http://schemas.openxmlformats.org/officeDocument/2006/relationships/slideLayout" Target="../slideLayouts/slideLayout270.xml"/><Relationship Id="rId56" Type="http://schemas.openxmlformats.org/officeDocument/2006/relationships/slideLayout" Target="../slideLayouts/slideLayout291.xml"/><Relationship Id="rId77" Type="http://schemas.openxmlformats.org/officeDocument/2006/relationships/slideLayout" Target="../slideLayouts/slideLayout312.xml"/><Relationship Id="rId100" Type="http://schemas.openxmlformats.org/officeDocument/2006/relationships/slideLayout" Target="../slideLayouts/slideLayout335.xml"/><Relationship Id="rId105" Type="http://schemas.openxmlformats.org/officeDocument/2006/relationships/slideLayout" Target="../slideLayouts/slideLayout340.xml"/><Relationship Id="rId8" Type="http://schemas.openxmlformats.org/officeDocument/2006/relationships/slideLayout" Target="../slideLayouts/slideLayout243.xml"/><Relationship Id="rId51" Type="http://schemas.openxmlformats.org/officeDocument/2006/relationships/slideLayout" Target="../slideLayouts/slideLayout286.xml"/><Relationship Id="rId72" Type="http://schemas.openxmlformats.org/officeDocument/2006/relationships/slideLayout" Target="../slideLayouts/slideLayout307.xml"/><Relationship Id="rId93" Type="http://schemas.openxmlformats.org/officeDocument/2006/relationships/slideLayout" Target="../slideLayouts/slideLayout328.xml"/><Relationship Id="rId98" Type="http://schemas.openxmlformats.org/officeDocument/2006/relationships/slideLayout" Target="../slideLayouts/slideLayout333.xml"/><Relationship Id="rId3" Type="http://schemas.openxmlformats.org/officeDocument/2006/relationships/slideLayout" Target="../slideLayouts/slideLayout238.xml"/><Relationship Id="rId25" Type="http://schemas.openxmlformats.org/officeDocument/2006/relationships/slideLayout" Target="../slideLayouts/slideLayout260.xml"/><Relationship Id="rId46" Type="http://schemas.openxmlformats.org/officeDocument/2006/relationships/slideLayout" Target="../slideLayouts/slideLayout281.xml"/><Relationship Id="rId67" Type="http://schemas.openxmlformats.org/officeDocument/2006/relationships/slideLayout" Target="../slideLayouts/slideLayout302.xml"/><Relationship Id="rId116" Type="http://schemas.openxmlformats.org/officeDocument/2006/relationships/image" Target="../media/image4.emf"/><Relationship Id="rId20" Type="http://schemas.openxmlformats.org/officeDocument/2006/relationships/slideLayout" Target="../slideLayouts/slideLayout255.xml"/><Relationship Id="rId41" Type="http://schemas.openxmlformats.org/officeDocument/2006/relationships/slideLayout" Target="../slideLayouts/slideLayout276.xml"/><Relationship Id="rId62" Type="http://schemas.openxmlformats.org/officeDocument/2006/relationships/slideLayout" Target="../slideLayouts/slideLayout297.xml"/><Relationship Id="rId83" Type="http://schemas.openxmlformats.org/officeDocument/2006/relationships/slideLayout" Target="../slideLayouts/slideLayout318.xml"/><Relationship Id="rId88" Type="http://schemas.openxmlformats.org/officeDocument/2006/relationships/slideLayout" Target="../slideLayouts/slideLayout323.xml"/><Relationship Id="rId111" Type="http://schemas.openxmlformats.org/officeDocument/2006/relationships/slideLayout" Target="../slideLayouts/slideLayout3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7.xml"/><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theme" Target="../theme/theme8.xml"/><Relationship Id="rId2" Type="http://schemas.openxmlformats.org/officeDocument/2006/relationships/slideLayout" Target="../slideLayouts/slideLayout351.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3"/>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2"/>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585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03" r:id="rId43"/>
    <p:sldLayoutId id="2147483704" r:id="rId44"/>
    <p:sldLayoutId id="2147483705" r:id="rId45"/>
    <p:sldLayoutId id="2147483706" r:id="rId46"/>
    <p:sldLayoutId id="2147483707" r:id="rId47"/>
    <p:sldLayoutId id="2147483760" r:id="rId48"/>
    <p:sldLayoutId id="2147483761"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a:hlinkClick r:id="" action="ppaction://hlinkshowjump?jump=previousslide"/>
            <a:extLst>
              <a:ext uri="{FF2B5EF4-FFF2-40B4-BE49-F238E27FC236}">
                <a16:creationId xmlns:a16="http://schemas.microsoft.com/office/drawing/2014/main" id="{1E2971BC-2B97-440E-95F3-64576A47C6FD}"/>
              </a:ext>
            </a:extLst>
          </p:cNvPr>
          <p:cNvSpPr/>
          <p:nvPr userDrawn="1"/>
        </p:nvSpPr>
        <p:spPr>
          <a:xfrm>
            <a:off x="11390913" y="0"/>
            <a:ext cx="801088"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Tree>
    <p:extLst>
      <p:ext uri="{BB962C8B-B14F-4D97-AF65-F5344CB8AC3E}">
        <p14:creationId xmlns:p14="http://schemas.microsoft.com/office/powerpoint/2010/main" val="231769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2" r:id="rId29"/>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984">
          <p15:clr>
            <a:srgbClr val="F26B43"/>
          </p15:clr>
        </p15:guide>
        <p15:guide id="4" orient="horz" pos="7632">
          <p15:clr>
            <a:srgbClr val="F26B43"/>
          </p15:clr>
        </p15:guide>
        <p15:guide id="5" pos="985">
          <p15:clr>
            <a:srgbClr val="F26B43"/>
          </p15:clr>
        </p15:guide>
        <p15:guide id="6" pos="1435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9" name="Rechteck 38"/>
          <p:cNvSpPr/>
          <p:nvPr/>
        </p:nvSpPr>
        <p:spPr bwMode="gray">
          <a:xfrm>
            <a:off x="2" y="0"/>
            <a:ext cx="12191999" cy="37561"/>
          </a:xfrm>
          <a:prstGeom prst="rect">
            <a:avLst/>
          </a:prstGeom>
          <a:solidFill>
            <a:schemeClr val="bg2"/>
          </a:solidFill>
        </p:spPr>
        <p:txBody>
          <a:bodyPr lIns="94662" tIns="94662" rIns="94662" bIns="94662" rtlCol="0" anchor="ctr">
            <a:noAutofit/>
          </a:bodyPr>
          <a:lstStyle/>
          <a:p>
            <a:pPr algn="ctr"/>
            <a:endParaRPr lang="de-DE" sz="900" b="0">
              <a:latin typeface="Open Sans" pitchFamily="34" charset="0"/>
              <a:ea typeface="Open Sans" pitchFamily="34" charset="0"/>
              <a:cs typeface="Open Sans" pitchFamily="34" charset="0"/>
            </a:endParaRPr>
          </a:p>
        </p:txBody>
      </p:sp>
      <p:sp>
        <p:nvSpPr>
          <p:cNvPr id="2" name="Titelplatzhalter 1"/>
          <p:cNvSpPr>
            <a:spLocks noGrp="1"/>
          </p:cNvSpPr>
          <p:nvPr>
            <p:ph type="title"/>
          </p:nvPr>
        </p:nvSpPr>
        <p:spPr bwMode="gray">
          <a:xfrm>
            <a:off x="590597" y="599049"/>
            <a:ext cx="10983677" cy="653034"/>
          </a:xfrm>
          <a:prstGeom prst="rect">
            <a:avLst/>
          </a:prstGeom>
        </p:spPr>
        <p:txBody>
          <a:bodyPr vert="horz" lIns="0" tIns="0" rIns="0" bIns="0" rtlCol="0" anchor="t">
            <a:noAutofit/>
          </a:bodyPr>
          <a:lstStyle/>
          <a:p>
            <a:r>
              <a:rPr lang="de-DE"/>
              <a:t>TITLE</a:t>
            </a:r>
          </a:p>
        </p:txBody>
      </p:sp>
      <p:sp>
        <p:nvSpPr>
          <p:cNvPr id="3" name="Textplatzhalter 2"/>
          <p:cNvSpPr>
            <a:spLocks noGrp="1"/>
          </p:cNvSpPr>
          <p:nvPr>
            <p:ph type="body" idx="1"/>
          </p:nvPr>
        </p:nvSpPr>
        <p:spPr bwMode="gray">
          <a:xfrm>
            <a:off x="593313" y="1373449"/>
            <a:ext cx="10979572" cy="4862155"/>
          </a:xfrm>
          <a:prstGeom prst="rect">
            <a:avLst/>
          </a:prstGeom>
        </p:spPr>
        <p:txBody>
          <a:bodyPr vert="horz" lIns="0" tIns="0" rIns="0" bIns="0" rtlCol="0">
            <a:noAutofit/>
          </a:bodyPr>
          <a:lstStyle/>
          <a:p>
            <a:pPr lvl="0"/>
            <a:r>
              <a:rPr lang="en-US" noProof="0"/>
              <a:t>A list</a:t>
            </a:r>
          </a:p>
          <a:p>
            <a:pPr lvl="1"/>
            <a:r>
              <a:rPr lang="en-US" noProof="0"/>
              <a:t>First item</a:t>
            </a:r>
          </a:p>
          <a:p>
            <a:pPr lvl="2"/>
            <a:r>
              <a:rPr lang="en-US" noProof="0"/>
              <a:t>Second item</a:t>
            </a:r>
          </a:p>
          <a:p>
            <a:pPr lvl="3"/>
            <a:r>
              <a:rPr lang="en-US" noProof="0"/>
              <a:t>Third item</a:t>
            </a:r>
          </a:p>
          <a:p>
            <a:pPr lvl="4"/>
            <a:r>
              <a:rPr lang="en-US" noProof="0"/>
              <a:t>Fourth item</a:t>
            </a:r>
          </a:p>
        </p:txBody>
      </p:sp>
      <p:sp>
        <p:nvSpPr>
          <p:cNvPr id="7" name="Rechteck 6"/>
          <p:cNvSpPr/>
          <p:nvPr/>
        </p:nvSpPr>
        <p:spPr bwMode="gray">
          <a:xfrm>
            <a:off x="1" y="-1"/>
            <a:ext cx="12194509" cy="125932"/>
          </a:xfrm>
          <a:prstGeom prst="rect">
            <a:avLst/>
          </a:prstGeom>
          <a:solidFill>
            <a:schemeClr val="accent2">
              <a:lumMod val="25000"/>
            </a:schemeClr>
          </a:solidFill>
        </p:spPr>
        <p:txBody>
          <a:bodyPr lIns="94662" tIns="94662" rIns="94662" bIns="94662" rtlCol="0" anchor="ctr">
            <a:noAutofit/>
          </a:bodyPr>
          <a:lstStyle/>
          <a:p>
            <a:pPr algn="ctr"/>
            <a:endParaRPr lang="de-DE" sz="900" b="0">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3180312565"/>
      </p:ext>
    </p:extLst>
  </p:cSld>
  <p:clrMap bg1="lt1" tx1="dk1" bg2="lt2" tx2="dk2" accent1="accent1" accent2="accent2" accent3="accent3" accent4="accent4" accent5="accent5" accent6="accent6" hlink="hlink" folHlink="folHlink"/>
  <p:sldLayoutIdLst>
    <p:sldLayoutId id="214748370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64" rtl="0" eaLnBrk="1" latinLnBrk="0" hangingPunct="1">
        <a:lnSpc>
          <a:spcPct val="80000"/>
        </a:lnSpc>
        <a:spcBef>
          <a:spcPct val="0"/>
        </a:spcBef>
        <a:buNone/>
        <a:defRPr sz="1800" kern="1200" cap="all" baseline="0">
          <a:solidFill>
            <a:schemeClr val="bg1"/>
          </a:solidFill>
          <a:latin typeface="Arial" panose="020B0604020202020204" pitchFamily="34" charset="0"/>
          <a:ea typeface="+mj-ea"/>
          <a:cs typeface="+mj-cs"/>
        </a:defRPr>
      </a:lvl1pPr>
    </p:titleStyle>
    <p:bodyStyle>
      <a:lvl1pPr marL="0" indent="0" algn="l" defTabSz="914264" rtl="0" eaLnBrk="1" latinLnBrk="0" hangingPunct="1">
        <a:spcBef>
          <a:spcPts val="526"/>
        </a:spcBef>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1pPr>
      <a:lvl2pPr marL="157774" indent="-157774" algn="l" defTabSz="914264" rtl="0" eaLnBrk="1" latinLnBrk="0" hangingPunct="1">
        <a:spcBef>
          <a:spcPts val="526"/>
        </a:spcBef>
        <a:buClr>
          <a:schemeClr val="bg2"/>
        </a:buClr>
        <a:buFont typeface="Symbol" panose="05050102010706020507" pitchFamily="18" charset="2"/>
        <a:buChar char="-"/>
        <a:defRPr sz="1200" kern="1200">
          <a:solidFill>
            <a:schemeClr val="bg1"/>
          </a:solidFill>
          <a:latin typeface="Arial" panose="020B0604020202020204" pitchFamily="34" charset="0"/>
          <a:ea typeface="+mn-ea"/>
          <a:cs typeface="Arial" panose="020B0604020202020204" pitchFamily="34" charset="0"/>
        </a:defRPr>
      </a:lvl2pPr>
      <a:lvl3pPr marL="315549" indent="-157774" algn="l" defTabSz="914264" rtl="0" eaLnBrk="1" latinLnBrk="0" hangingPunct="1">
        <a:spcBef>
          <a:spcPts val="526"/>
        </a:spcBef>
        <a:buClr>
          <a:schemeClr val="bg2"/>
        </a:buClr>
        <a:buFont typeface="Symbol" panose="05050102010706020507" pitchFamily="18" charset="2"/>
        <a:buChar char="-"/>
        <a:defRPr sz="1100" kern="1200">
          <a:solidFill>
            <a:schemeClr val="bg1"/>
          </a:solidFill>
          <a:latin typeface="Arial" panose="020B0604020202020204" pitchFamily="34" charset="0"/>
          <a:ea typeface="+mn-ea"/>
          <a:cs typeface="Arial" panose="020B0604020202020204" pitchFamily="34" charset="0"/>
        </a:defRPr>
      </a:lvl3pPr>
      <a:lvl4pPr marL="473323" indent="-157774" algn="l" defTabSz="914264" rtl="0" eaLnBrk="1" latinLnBrk="0" hangingPunct="1">
        <a:spcBef>
          <a:spcPts val="526"/>
        </a:spcBef>
        <a:buClr>
          <a:schemeClr val="bg2"/>
        </a:buClr>
        <a:buFont typeface="Symbol" panose="05050102010706020507" pitchFamily="18" charset="2"/>
        <a:buChar char="-"/>
        <a:defRPr sz="900" kern="1200">
          <a:solidFill>
            <a:schemeClr val="bg1"/>
          </a:solidFill>
          <a:latin typeface="Arial" panose="020B0604020202020204" pitchFamily="34" charset="0"/>
          <a:ea typeface="+mn-ea"/>
          <a:cs typeface="Arial" panose="020B0604020202020204" pitchFamily="34" charset="0"/>
        </a:defRPr>
      </a:lvl4pPr>
      <a:lvl5pPr marL="631098" indent="-157774" algn="l" defTabSz="914264" rtl="0" eaLnBrk="1" latinLnBrk="0" hangingPunct="1">
        <a:spcBef>
          <a:spcPts val="526"/>
        </a:spcBef>
        <a:buClr>
          <a:schemeClr val="bg2"/>
        </a:buClr>
        <a:buFont typeface="Symbol" panose="05050102010706020507" pitchFamily="18" charset="2"/>
        <a:buChar char="-"/>
        <a:defRPr sz="900" kern="1200" baseline="0">
          <a:solidFill>
            <a:schemeClr val="bg1"/>
          </a:solidFill>
          <a:latin typeface="Arial" panose="020B0604020202020204" pitchFamily="34" charset="0"/>
          <a:ea typeface="+mn-ea"/>
          <a:cs typeface="Arial" panose="020B0604020202020204" pitchFamily="34" charset="0"/>
        </a:defRPr>
      </a:lvl5pPr>
      <a:lvl6pPr marL="631098" indent="-157774" algn="l" defTabSz="914264" rtl="0" eaLnBrk="1" latinLnBrk="0" hangingPunct="1">
        <a:spcBef>
          <a:spcPts val="526"/>
        </a:spcBef>
        <a:buClr>
          <a:schemeClr val="bg2"/>
        </a:buClr>
        <a:buFont typeface="Symbol" panose="05050102010706020507" pitchFamily="18" charset="2"/>
        <a:buChar char="-"/>
        <a:defRPr sz="900" kern="1200">
          <a:solidFill>
            <a:schemeClr val="bg1"/>
          </a:solidFill>
          <a:latin typeface="+mn-lt"/>
          <a:ea typeface="+mn-ea"/>
          <a:cs typeface="+mn-cs"/>
        </a:defRPr>
      </a:lvl6pPr>
      <a:lvl7pPr marL="631098" indent="-157774" algn="l" defTabSz="914264" rtl="0" eaLnBrk="1" latinLnBrk="0" hangingPunct="1">
        <a:spcBef>
          <a:spcPts val="526"/>
        </a:spcBef>
        <a:buClr>
          <a:schemeClr val="bg2"/>
        </a:buClr>
        <a:buFont typeface="Symbol" panose="05050102010706020507" pitchFamily="18" charset="2"/>
        <a:buChar char="-"/>
        <a:defRPr sz="900" kern="1200">
          <a:solidFill>
            <a:schemeClr val="bg1"/>
          </a:solidFill>
          <a:latin typeface="+mn-lt"/>
          <a:ea typeface="+mn-ea"/>
          <a:cs typeface="+mn-cs"/>
        </a:defRPr>
      </a:lvl7pPr>
      <a:lvl8pPr marL="631098" indent="-157774" algn="l" defTabSz="914264" rtl="0" eaLnBrk="1" latinLnBrk="0" hangingPunct="1">
        <a:spcBef>
          <a:spcPts val="526"/>
        </a:spcBef>
        <a:buClr>
          <a:schemeClr val="bg2"/>
        </a:buClr>
        <a:buFont typeface="Symbol" panose="05050102010706020507" pitchFamily="18" charset="2"/>
        <a:buChar char="-"/>
        <a:defRPr sz="900" kern="1200">
          <a:solidFill>
            <a:schemeClr val="bg1"/>
          </a:solidFill>
          <a:latin typeface="+mn-lt"/>
          <a:ea typeface="+mn-ea"/>
          <a:cs typeface="+mn-cs"/>
        </a:defRPr>
      </a:lvl8pPr>
      <a:lvl9pPr marL="631098" indent="-157774" algn="l" defTabSz="914264" rtl="0" eaLnBrk="1" latinLnBrk="0" hangingPunct="1">
        <a:spcBef>
          <a:spcPts val="526"/>
        </a:spcBef>
        <a:buClr>
          <a:schemeClr val="bg2"/>
        </a:buClr>
        <a:buFont typeface="Symbol" panose="05050102010706020507" pitchFamily="18" charset="2"/>
        <a:buChar char="-"/>
        <a:defRPr sz="900" kern="1200">
          <a:solidFill>
            <a:schemeClr val="bg1"/>
          </a:solidFill>
          <a:latin typeface="+mn-lt"/>
          <a:ea typeface="+mn-ea"/>
          <a:cs typeface="+mn-cs"/>
        </a:defRPr>
      </a:lvl9pPr>
    </p:bodyStyle>
    <p:otherStyle>
      <a:defPPr>
        <a:defRPr lang="de-DE"/>
      </a:defPPr>
      <a:lvl1pPr marL="0" algn="l" defTabSz="914264" rtl="0" eaLnBrk="1" latinLnBrk="0" hangingPunct="1">
        <a:defRPr sz="1800" kern="1200">
          <a:solidFill>
            <a:schemeClr val="tx1"/>
          </a:solidFill>
          <a:latin typeface="+mn-lt"/>
          <a:ea typeface="+mn-ea"/>
          <a:cs typeface="+mn-cs"/>
        </a:defRPr>
      </a:lvl1pPr>
      <a:lvl2pPr marL="457133" algn="l" defTabSz="914264" rtl="0" eaLnBrk="1" latinLnBrk="0" hangingPunct="1">
        <a:defRPr sz="1800" kern="1200">
          <a:solidFill>
            <a:schemeClr val="tx1"/>
          </a:solidFill>
          <a:latin typeface="+mn-lt"/>
          <a:ea typeface="+mn-ea"/>
          <a:cs typeface="+mn-cs"/>
        </a:defRPr>
      </a:lvl2pPr>
      <a:lvl3pPr marL="914264" algn="l" defTabSz="914264" rtl="0" eaLnBrk="1" latinLnBrk="0" hangingPunct="1">
        <a:defRPr sz="1800" kern="1200">
          <a:solidFill>
            <a:schemeClr val="tx1"/>
          </a:solidFill>
          <a:latin typeface="+mn-lt"/>
          <a:ea typeface="+mn-ea"/>
          <a:cs typeface="+mn-cs"/>
        </a:defRPr>
      </a:lvl3pPr>
      <a:lvl4pPr marL="1371397" algn="l" defTabSz="914264" rtl="0" eaLnBrk="1" latinLnBrk="0" hangingPunct="1">
        <a:defRPr sz="1800" kern="1200">
          <a:solidFill>
            <a:schemeClr val="tx1"/>
          </a:solidFill>
          <a:latin typeface="+mn-lt"/>
          <a:ea typeface="+mn-ea"/>
          <a:cs typeface="+mn-cs"/>
        </a:defRPr>
      </a:lvl4pPr>
      <a:lvl5pPr marL="1828528" algn="l" defTabSz="914264" rtl="0" eaLnBrk="1" latinLnBrk="0" hangingPunct="1">
        <a:defRPr sz="1800" kern="1200">
          <a:solidFill>
            <a:schemeClr val="tx1"/>
          </a:solidFill>
          <a:latin typeface="+mn-lt"/>
          <a:ea typeface="+mn-ea"/>
          <a:cs typeface="+mn-cs"/>
        </a:defRPr>
      </a:lvl5pPr>
      <a:lvl6pPr marL="2285661" algn="l" defTabSz="914264" rtl="0" eaLnBrk="1" latinLnBrk="0" hangingPunct="1">
        <a:defRPr sz="1800" kern="1200">
          <a:solidFill>
            <a:schemeClr val="tx1"/>
          </a:solidFill>
          <a:latin typeface="+mn-lt"/>
          <a:ea typeface="+mn-ea"/>
          <a:cs typeface="+mn-cs"/>
        </a:defRPr>
      </a:lvl6pPr>
      <a:lvl7pPr marL="2742793" algn="l" defTabSz="914264" rtl="0" eaLnBrk="1" latinLnBrk="0" hangingPunct="1">
        <a:defRPr sz="1800" kern="1200">
          <a:solidFill>
            <a:schemeClr val="tx1"/>
          </a:solidFill>
          <a:latin typeface="+mn-lt"/>
          <a:ea typeface="+mn-ea"/>
          <a:cs typeface="+mn-cs"/>
        </a:defRPr>
      </a:lvl7pPr>
      <a:lvl8pPr marL="3199925" algn="l" defTabSz="914264" rtl="0" eaLnBrk="1" latinLnBrk="0" hangingPunct="1">
        <a:defRPr sz="1800" kern="1200">
          <a:solidFill>
            <a:schemeClr val="tx1"/>
          </a:solidFill>
          <a:latin typeface="+mn-lt"/>
          <a:ea typeface="+mn-ea"/>
          <a:cs typeface="+mn-cs"/>
        </a:defRPr>
      </a:lvl8pPr>
      <a:lvl9pPr marL="3657057" algn="l" defTabSz="9142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467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465558"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558635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51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2374737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 id="2147483865" r:id="rId82"/>
    <p:sldLayoutId id="2147483866" r:id="rId83"/>
    <p:sldLayoutId id="2147483867" r:id="rId84"/>
    <p:sldLayoutId id="2147483868" r:id="rId85"/>
    <p:sldLayoutId id="2147483869" r:id="rId86"/>
    <p:sldLayoutId id="2147483870" r:id="rId87"/>
    <p:sldLayoutId id="2147483871" r:id="rId88"/>
    <p:sldLayoutId id="2147483872" r:id="rId89"/>
    <p:sldLayoutId id="2147483873" r:id="rId90"/>
    <p:sldLayoutId id="2147483874" r:id="rId91"/>
    <p:sldLayoutId id="2147483875" r:id="rId92"/>
    <p:sldLayoutId id="2147483876" r:id="rId93"/>
    <p:sldLayoutId id="2147483877" r:id="rId94"/>
    <p:sldLayoutId id="2147483878" r:id="rId95"/>
    <p:sldLayoutId id="2147483879" r:id="rId96"/>
    <p:sldLayoutId id="2147483880" r:id="rId97"/>
    <p:sldLayoutId id="2147483881" r:id="rId98"/>
    <p:sldLayoutId id="2147483882" r:id="rId99"/>
    <p:sldLayoutId id="2147483883" r:id="rId100"/>
    <p:sldLayoutId id="2147483884" r:id="rId101"/>
    <p:sldLayoutId id="2147483885" r:id="rId102"/>
    <p:sldLayoutId id="2147483886" r:id="rId103"/>
    <p:sldLayoutId id="2147483887" r:id="rId104"/>
    <p:sldLayoutId id="2147483888" r:id="rId105"/>
    <p:sldLayoutId id="2147483889" r:id="rId106"/>
    <p:sldLayoutId id="2147483890" r:id="rId107"/>
    <p:sldLayoutId id="2147483891" r:id="rId108"/>
    <p:sldLayoutId id="2147483892" r:id="rId109"/>
    <p:sldLayoutId id="2147483893" r:id="rId110"/>
    <p:sldLayoutId id="2147483894" r:id="rId111"/>
    <p:sldLayoutId id="2147483895" r:id="rId112"/>
    <p:sldLayoutId id="2147483896" r:id="rId113"/>
    <p:sldLayoutId id="21474838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38C06-8041-419C-A1EC-C9DAE0141011}"/>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DCE9A-6DDD-49DD-8F87-99AEA0116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49A31-C8AA-4A4E-8621-F9B261A1AB6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BFB10-054C-4EC4-917D-5BDCBD832117}" type="datetimeFigureOut">
              <a:rPr lang="en-US" smtClean="0"/>
              <a:t>8/29/2023</a:t>
            </a:fld>
            <a:endParaRPr lang="en-US" dirty="0"/>
          </a:p>
        </p:txBody>
      </p:sp>
      <p:sp>
        <p:nvSpPr>
          <p:cNvPr id="5" name="Footer Placeholder 4">
            <a:extLst>
              <a:ext uri="{FF2B5EF4-FFF2-40B4-BE49-F238E27FC236}">
                <a16:creationId xmlns:a16="http://schemas.microsoft.com/office/drawing/2014/main" id="{2BAE3C25-ADD7-4683-B7CD-C77E7FA1BAA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D62006-D336-4177-BBA3-B728DAA1577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F6067-1AA9-4D26-B382-1AED3B6E3989}" type="slidenum">
              <a:rPr lang="en-US" smtClean="0"/>
              <a:t>‹#›</a:t>
            </a:fld>
            <a:endParaRPr lang="en-US" dirty="0"/>
          </a:p>
        </p:txBody>
      </p:sp>
    </p:spTree>
    <p:extLst>
      <p:ext uri="{BB962C8B-B14F-4D97-AF65-F5344CB8AC3E}">
        <p14:creationId xmlns:p14="http://schemas.microsoft.com/office/powerpoint/2010/main" val="2231166977"/>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733839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 id="2147483950" r:id="rId37"/>
    <p:sldLayoutId id="2147483951" r:id="rId38"/>
    <p:sldLayoutId id="2147483952" r:id="rId39"/>
    <p:sldLayoutId id="2147483953" r:id="rId40"/>
    <p:sldLayoutId id="2147483954" r:id="rId41"/>
    <p:sldLayoutId id="2147483955" r:id="rId42"/>
    <p:sldLayoutId id="2147483956" r:id="rId43"/>
    <p:sldLayoutId id="2147483957" r:id="rId44"/>
    <p:sldLayoutId id="2147483958" r:id="rId45"/>
    <p:sldLayoutId id="2147483959" r:id="rId46"/>
    <p:sldLayoutId id="2147483960" r:id="rId47"/>
    <p:sldLayoutId id="2147483961" r:id="rId48"/>
    <p:sldLayoutId id="2147483962" r:id="rId49"/>
    <p:sldLayoutId id="2147483963" r:id="rId50"/>
    <p:sldLayoutId id="2147483964" r:id="rId51"/>
    <p:sldLayoutId id="2147483965" r:id="rId52"/>
    <p:sldLayoutId id="2147483966" r:id="rId53"/>
    <p:sldLayoutId id="2147483967" r:id="rId54"/>
    <p:sldLayoutId id="2147483968" r:id="rId55"/>
    <p:sldLayoutId id="2147483969" r:id="rId56"/>
    <p:sldLayoutId id="2147483970" r:id="rId57"/>
    <p:sldLayoutId id="2147483971" r:id="rId58"/>
    <p:sldLayoutId id="2147483972" r:id="rId59"/>
    <p:sldLayoutId id="2147483973" r:id="rId60"/>
    <p:sldLayoutId id="2147483974" r:id="rId61"/>
    <p:sldLayoutId id="2147483975" r:id="rId62"/>
    <p:sldLayoutId id="2147483976" r:id="rId63"/>
    <p:sldLayoutId id="2147483977" r:id="rId64"/>
    <p:sldLayoutId id="2147483978" r:id="rId65"/>
    <p:sldLayoutId id="2147483979" r:id="rId66"/>
    <p:sldLayoutId id="2147483980" r:id="rId67"/>
    <p:sldLayoutId id="2147483981" r:id="rId68"/>
    <p:sldLayoutId id="2147483982" r:id="rId69"/>
    <p:sldLayoutId id="2147483983" r:id="rId70"/>
    <p:sldLayoutId id="2147483984" r:id="rId71"/>
    <p:sldLayoutId id="2147483985" r:id="rId72"/>
    <p:sldLayoutId id="2147483986" r:id="rId73"/>
    <p:sldLayoutId id="2147483987" r:id="rId74"/>
    <p:sldLayoutId id="2147483988" r:id="rId75"/>
    <p:sldLayoutId id="2147483989" r:id="rId76"/>
    <p:sldLayoutId id="2147483990" r:id="rId77"/>
    <p:sldLayoutId id="2147483991" r:id="rId78"/>
    <p:sldLayoutId id="2147483992" r:id="rId79"/>
    <p:sldLayoutId id="2147483993" r:id="rId80"/>
    <p:sldLayoutId id="2147483994" r:id="rId81"/>
    <p:sldLayoutId id="2147483995" r:id="rId82"/>
    <p:sldLayoutId id="2147483996" r:id="rId83"/>
    <p:sldLayoutId id="2147483997" r:id="rId84"/>
    <p:sldLayoutId id="2147483998" r:id="rId85"/>
    <p:sldLayoutId id="2147483999" r:id="rId86"/>
    <p:sldLayoutId id="2147484000" r:id="rId87"/>
    <p:sldLayoutId id="2147484001" r:id="rId88"/>
    <p:sldLayoutId id="2147484002" r:id="rId89"/>
    <p:sldLayoutId id="2147484003" r:id="rId90"/>
    <p:sldLayoutId id="2147484004" r:id="rId91"/>
    <p:sldLayoutId id="2147484005" r:id="rId92"/>
    <p:sldLayoutId id="2147484006" r:id="rId93"/>
    <p:sldLayoutId id="2147484007" r:id="rId94"/>
    <p:sldLayoutId id="2147484008" r:id="rId95"/>
    <p:sldLayoutId id="2147484009" r:id="rId96"/>
    <p:sldLayoutId id="2147484010" r:id="rId97"/>
    <p:sldLayoutId id="2147484011" r:id="rId98"/>
    <p:sldLayoutId id="2147484012" r:id="rId99"/>
    <p:sldLayoutId id="2147484013" r:id="rId100"/>
    <p:sldLayoutId id="2147484014" r:id="rId101"/>
    <p:sldLayoutId id="2147484015" r:id="rId102"/>
    <p:sldLayoutId id="2147484016" r:id="rId103"/>
    <p:sldLayoutId id="2147484017" r:id="rId104"/>
    <p:sldLayoutId id="2147484018" r:id="rId105"/>
    <p:sldLayoutId id="2147484019" r:id="rId106"/>
    <p:sldLayoutId id="2147484020" r:id="rId107"/>
    <p:sldLayoutId id="2147484021" r:id="rId108"/>
    <p:sldLayoutId id="2147484022" r:id="rId109"/>
    <p:sldLayoutId id="2147484023" r:id="rId110"/>
    <p:sldLayoutId id="2147484024" r:id="rId111"/>
    <p:sldLayoutId id="2147484025" r:id="rId112"/>
    <p:sldLayoutId id="2147484026" r:id="rId113"/>
    <p:sldLayoutId id="214748402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319658-FF74-4AA6-51A7-B2C54ABA5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F6D36-9886-4D1A-12D1-DF7F78FFE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237B1-13DD-D68F-9CD8-69FD6D948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A15C7D-7F61-4C98-B348-4B09B941F62A}" type="datetimeFigureOut">
              <a:rPr lang="en-US" smtClean="0"/>
              <a:t>8/29/2023</a:t>
            </a:fld>
            <a:endParaRPr lang="en-US"/>
          </a:p>
        </p:txBody>
      </p:sp>
      <p:sp>
        <p:nvSpPr>
          <p:cNvPr id="5" name="Footer Placeholder 4">
            <a:extLst>
              <a:ext uri="{FF2B5EF4-FFF2-40B4-BE49-F238E27FC236}">
                <a16:creationId xmlns:a16="http://schemas.microsoft.com/office/drawing/2014/main" id="{BE680274-E8DD-4EE5-8185-F0F292494F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25752F-39A4-BFFB-981F-F7929D9484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8A336F-45D1-4A18-A70C-3CCE597BA0CA}" type="slidenum">
              <a:rPr lang="en-US" smtClean="0"/>
              <a:t>‹#›</a:t>
            </a:fld>
            <a:endParaRPr lang="en-US"/>
          </a:p>
        </p:txBody>
      </p:sp>
    </p:spTree>
    <p:extLst>
      <p:ext uri="{BB962C8B-B14F-4D97-AF65-F5344CB8AC3E}">
        <p14:creationId xmlns:p14="http://schemas.microsoft.com/office/powerpoint/2010/main" val="1694694776"/>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09.xml"/><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54.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5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earn.microsoft.com/en-us/partner-center/insights-data-definitions#cloud-ascent---microsoft-365-propensity-report" TargetMode="External"/><Relationship Id="rId1" Type="http://schemas.openxmlformats.org/officeDocument/2006/relationships/slideLayout" Target="../slideLayouts/slideLayout3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0.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54.xml"/><Relationship Id="rId6" Type="http://schemas.openxmlformats.org/officeDocument/2006/relationships/image" Target="../media/image47.png"/><Relationship Id="rId5" Type="http://schemas.openxmlformats.org/officeDocument/2006/relationships/hyperlink" Target="partner.microsoft.com" TargetMode="Externa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54.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aka.ms/smartpartnermarketing" TargetMode="External"/><Relationship Id="rId7" Type="http://schemas.openxmlformats.org/officeDocument/2006/relationships/hyperlink" Target="https://aka.ms/pmc" TargetMode="External"/><Relationship Id="rId2" Type="http://schemas.openxmlformats.org/officeDocument/2006/relationships/notesSlide" Target="../notesSlides/notesSlide13.xml"/><Relationship Id="rId1" Type="http://schemas.openxmlformats.org/officeDocument/2006/relationships/slideLayout" Target="../slideLayouts/slideLayout349.xml"/><Relationship Id="rId6" Type="http://schemas.openxmlformats.org/officeDocument/2006/relationships/hyperlink" Target="https://aka.ms/get.social" TargetMode="External"/><Relationship Id="rId5" Type="http://schemas.openxmlformats.org/officeDocument/2006/relationships/hyperlink" Target="https://aka.ms/DMC" TargetMode="External"/><Relationship Id="rId4" Type="http://schemas.openxmlformats.org/officeDocument/2006/relationships/hyperlink" Target="https://aka.ms/smartmarketing" TargetMode="External"/><Relationship Id="rId9" Type="http://schemas.openxmlformats.org/officeDocument/2006/relationships/image" Target="../media/image52.svg"/></Relationships>
</file>

<file path=ppt/slides/_rels/slide18.xml.rels><?xml version="1.0" encoding="UTF-8" standalone="yes"?>
<Relationships xmlns="http://schemas.openxmlformats.org/package/2006/relationships"><Relationship Id="rId8" Type="http://schemas.openxmlformats.org/officeDocument/2006/relationships/hyperlink" Target="https://aka.ms/smartmarketing" TargetMode="External"/><Relationship Id="rId3" Type="http://schemas.openxmlformats.org/officeDocument/2006/relationships/slideLayout" Target="../slideLayouts/slideLayout254.xml"/><Relationship Id="rId7" Type="http://schemas.openxmlformats.org/officeDocument/2006/relationships/image" Target="../media/image55.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DMC" TargetMode="External"/><Relationship Id="rId1" Type="http://schemas.openxmlformats.org/officeDocument/2006/relationships/slideLayout" Target="../slideLayouts/slideLayout254.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DMC" TargetMode="External"/><Relationship Id="rId1" Type="http://schemas.openxmlformats.org/officeDocument/2006/relationships/slideLayout" Target="../slideLayouts/slideLayout254.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349.xml"/><Relationship Id="rId7" Type="http://schemas.openxmlformats.org/officeDocument/2006/relationships/hyperlink" Target="https://aka.ms/GTMToolbox" TargetMode="Externa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5.emf"/><Relationship Id="rId5" Type="http://schemas.openxmlformats.org/officeDocument/2006/relationships/oleObject" Target="../embeddings/oleObject2.bin"/><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7.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7.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3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hyperlink" Target="https://partner.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25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165313"/>
            <a:ext cx="4167887" cy="677108"/>
          </a:xfrm>
        </p:spPr>
        <p:txBody>
          <a:bodyPr/>
          <a:lstStyle/>
          <a:p>
            <a:r>
              <a:rPr lang="en-US" sz="4400" dirty="0">
                <a:solidFill>
                  <a:schemeClr val="tx1"/>
                </a:solidFill>
              </a:rPr>
              <a:t>CloudAscent</a:t>
            </a:r>
            <a:endParaRPr lang="en-US" sz="4400" dirty="0">
              <a:solidFill>
                <a:schemeClr val="tx1"/>
              </a:solidFill>
              <a:latin typeface="+mn-lt"/>
            </a:endParaRP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3" y="2952306"/>
            <a:ext cx="3238002" cy="830997"/>
          </a:xfrm>
        </p:spPr>
        <p:txBody>
          <a:bodyPr wrap="none"/>
          <a:lstStyle/>
          <a:p>
            <a:pPr>
              <a:lnSpc>
                <a:spcPct val="90000"/>
              </a:lnSpc>
            </a:pPr>
            <a:r>
              <a:rPr lang="en-US" sz="2000" dirty="0"/>
              <a:t>Propensity model leveraging</a:t>
            </a:r>
            <a:br>
              <a:rPr lang="en-US" sz="2000" dirty="0"/>
            </a:br>
            <a:r>
              <a:rPr lang="en-US" sz="2000" dirty="0"/>
              <a:t>transactional customer data</a:t>
            </a:r>
            <a:br>
              <a:rPr lang="en-US" sz="2000" dirty="0"/>
            </a:br>
            <a:r>
              <a:rPr lang="en-US" sz="2000" dirty="0"/>
              <a:t>for SMB partners</a:t>
            </a:r>
          </a:p>
        </p:txBody>
      </p:sp>
      <p:sp>
        <p:nvSpPr>
          <p:cNvPr id="5" name="Text Placeholder 2">
            <a:extLst>
              <a:ext uri="{FF2B5EF4-FFF2-40B4-BE49-F238E27FC236}">
                <a16:creationId xmlns:a16="http://schemas.microsoft.com/office/drawing/2014/main" id="{9C4B6FE8-82A5-4746-BFE4-69F49609EA5B}"/>
              </a:ext>
            </a:extLst>
          </p:cNvPr>
          <p:cNvSpPr txBox="1">
            <a:spLocks/>
          </p:cNvSpPr>
          <p:nvPr/>
        </p:nvSpPr>
        <p:spPr>
          <a:xfrm>
            <a:off x="582043" y="4313274"/>
            <a:ext cx="3998346"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How to download propensity insights for transactional customers in Partner Center</a:t>
            </a:r>
          </a:p>
          <a:p>
            <a:pPr marL="285750" marR="0" lvl="0" indent="-285750" algn="l" defTabSz="93274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What is CloudAscent and what data surfaces in the download?</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3"/>
          <a:srcRect l="25454" r="8012"/>
          <a:stretch/>
        </p:blipFill>
        <p:spPr>
          <a:xfrm>
            <a:off x="5326063" y="0"/>
            <a:ext cx="6865937" cy="6858000"/>
          </a:xfrm>
        </p:spPr>
      </p:pic>
      <p:cxnSp>
        <p:nvCxnSpPr>
          <p:cNvPr id="7" name="Straight Connector 6">
            <a:extLst>
              <a:ext uri="{FF2B5EF4-FFF2-40B4-BE49-F238E27FC236}">
                <a16:creationId xmlns:a16="http://schemas.microsoft.com/office/drawing/2014/main" id="{EED8F38A-CBD1-4662-A8AD-4B3B7C77068B}"/>
              </a:ext>
              <a:ext uri="{C183D7F6-B498-43B3-948B-1728B52AA6E4}">
                <adec:decorative xmlns:adec="http://schemas.microsoft.com/office/drawing/2017/decorative" val="1"/>
              </a:ext>
            </a:extLst>
          </p:cNvPr>
          <p:cNvCxnSpPr>
            <a:cxnSpLocks/>
          </p:cNvCxnSpPr>
          <p:nvPr/>
        </p:nvCxnSpPr>
        <p:spPr>
          <a:xfrm>
            <a:off x="582043" y="4048288"/>
            <a:ext cx="563525" cy="0"/>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6CF1B08-97CF-45A3-9E9D-D7774B841E0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064" y="0"/>
            <a:ext cx="6865938" cy="6858000"/>
          </a:xfrm>
          <a:prstGeom prst="rect">
            <a:avLst/>
          </a:prstGeom>
        </p:spPr>
      </p:pic>
    </p:spTree>
    <p:extLst>
      <p:ext uri="{BB962C8B-B14F-4D97-AF65-F5344CB8AC3E}">
        <p14:creationId xmlns:p14="http://schemas.microsoft.com/office/powerpoint/2010/main" val="330658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224833F-D3BE-CFE7-ECB6-CF33C813135E}"/>
              </a:ext>
            </a:extLst>
          </p:cNvPr>
          <p:cNvPicPr>
            <a:picLocks noChangeAspect="1"/>
          </p:cNvPicPr>
          <p:nvPr/>
        </p:nvPicPr>
        <p:blipFill>
          <a:blip r:embed="rId3"/>
          <a:stretch>
            <a:fillRect/>
          </a:stretch>
        </p:blipFill>
        <p:spPr>
          <a:xfrm>
            <a:off x="6399318" y="3349744"/>
            <a:ext cx="5106987" cy="3372645"/>
          </a:xfrm>
          <a:prstGeom prst="rect">
            <a:avLst/>
          </a:prstGeom>
          <a:ln w="12700" cap="rnd">
            <a:solidFill>
              <a:srgbClr val="D2D2D2"/>
            </a:solidFill>
          </a:ln>
        </p:spPr>
      </p:pic>
      <p:cxnSp>
        <p:nvCxnSpPr>
          <p:cNvPr id="71" name="Straight Connector 70">
            <a:extLst>
              <a:ext uri="{FF2B5EF4-FFF2-40B4-BE49-F238E27FC236}">
                <a16:creationId xmlns:a16="http://schemas.microsoft.com/office/drawing/2014/main" id="{7254D1D3-800F-4F2C-AC00-D1E6B7FCCB2F}"/>
              </a:ext>
              <a:ext uri="{C183D7F6-B498-43B3-948B-1728B52AA6E4}">
                <adec:decorative xmlns:adec="http://schemas.microsoft.com/office/drawing/2017/decorative" val="1"/>
              </a:ext>
            </a:extLst>
          </p:cNvPr>
          <p:cNvCxnSpPr>
            <a:cxnSpLocks/>
          </p:cNvCxnSpPr>
          <p:nvPr/>
        </p:nvCxnSpPr>
        <p:spPr>
          <a:xfrm flipH="1">
            <a:off x="5478265" y="1848800"/>
            <a:ext cx="910498"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1E27E31-2402-4189-A79C-7F55DC102956}"/>
              </a:ext>
              <a:ext uri="{C183D7F6-B498-43B3-948B-1728B52AA6E4}">
                <adec:decorative xmlns:adec="http://schemas.microsoft.com/office/drawing/2017/decorative" val="1"/>
              </a:ext>
            </a:extLst>
          </p:cNvPr>
          <p:cNvCxnSpPr>
            <a:cxnSpLocks/>
          </p:cNvCxnSpPr>
          <p:nvPr/>
        </p:nvCxnSpPr>
        <p:spPr>
          <a:xfrm flipH="1">
            <a:off x="5478265" y="4945725"/>
            <a:ext cx="910498"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5CB3307-F0D2-4F30-B753-399BEDB4BED5}"/>
              </a:ext>
              <a:ext uri="{C183D7F6-B498-43B3-948B-1728B52AA6E4}">
                <adec:decorative xmlns:adec="http://schemas.microsoft.com/office/drawing/2017/decorative" val="1"/>
              </a:ext>
            </a:extLst>
          </p:cNvPr>
          <p:cNvSpPr/>
          <p:nvPr/>
        </p:nvSpPr>
        <p:spPr bwMode="auto">
          <a:xfrm>
            <a:off x="0" y="0"/>
            <a:ext cx="5008563"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4326635" cy="415498"/>
          </a:xfrm>
        </p:spPr>
        <p:txBody>
          <a:bodyPr/>
          <a:lstStyle/>
          <a:p>
            <a:r>
              <a:rPr lang="en-US" sz="2700"/>
              <a:t>Getting started</a:t>
            </a:r>
          </a:p>
        </p:txBody>
      </p:sp>
      <p:grpSp>
        <p:nvGrpSpPr>
          <p:cNvPr id="26" name="Group 25">
            <a:extLst>
              <a:ext uri="{FF2B5EF4-FFF2-40B4-BE49-F238E27FC236}">
                <a16:creationId xmlns:a16="http://schemas.microsoft.com/office/drawing/2014/main" id="{9BCAD221-57A4-4962-A756-B700B6F5E9EB}"/>
              </a:ext>
              <a:ext uri="{C183D7F6-B498-43B3-948B-1728B52AA6E4}">
                <adec:decorative xmlns:adec="http://schemas.microsoft.com/office/drawing/2017/decorative" val="1"/>
              </a:ext>
            </a:extLst>
          </p:cNvPr>
          <p:cNvGrpSpPr/>
          <p:nvPr/>
        </p:nvGrpSpPr>
        <p:grpSpPr>
          <a:xfrm>
            <a:off x="588263" y="1207241"/>
            <a:ext cx="4025573" cy="646331"/>
            <a:chOff x="588263" y="1497520"/>
            <a:chExt cx="4025573" cy="646331"/>
          </a:xfrm>
        </p:grpSpPr>
        <p:sp>
          <p:nvSpPr>
            <p:cNvPr id="85" name="TextBox 84">
              <a:extLst>
                <a:ext uri="{FF2B5EF4-FFF2-40B4-BE49-F238E27FC236}">
                  <a16:creationId xmlns:a16="http://schemas.microsoft.com/office/drawing/2014/main" id="{02A2E994-ED2A-4028-BDAC-031CA4922878}"/>
                </a:ext>
              </a:extLst>
            </p:cNvPr>
            <p:cNvSpPr txBox="1"/>
            <p:nvPr/>
          </p:nvSpPr>
          <p:spPr>
            <a:xfrm>
              <a:off x="588263" y="1497520"/>
              <a:ext cx="206788"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4</a:t>
              </a:r>
            </a:p>
          </p:txBody>
        </p:sp>
        <p:sp>
          <p:nvSpPr>
            <p:cNvPr id="86" name="TextBox 85">
              <a:extLst>
                <a:ext uri="{FF2B5EF4-FFF2-40B4-BE49-F238E27FC236}">
                  <a16:creationId xmlns:a16="http://schemas.microsoft.com/office/drawing/2014/main" id="{292F5BEE-74DC-4EAE-B0BC-54421F2F0498}"/>
                </a:ext>
              </a:extLst>
            </p:cNvPr>
            <p:cNvSpPr txBox="1"/>
            <p:nvPr/>
          </p:nvSpPr>
          <p:spPr>
            <a:xfrm>
              <a:off x="1094960" y="1497520"/>
              <a:ext cx="3518876" cy="646331"/>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download the report insights into Excel, Select the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Downloads Hub </a:t>
              </a:r>
              <a:r>
                <a:rPr kumimoji="0" lang="en-US" sz="1400" b="0" i="0" u="none" strike="noStrike" kern="1200" cap="none" spc="0" normalizeH="0" baseline="0" noProof="0" dirty="0">
                  <a:ln>
                    <a:noFill/>
                  </a:ln>
                  <a:solidFill>
                    <a:srgbClr val="000000"/>
                  </a:solidFill>
                  <a:effectLst/>
                  <a:uLnTx/>
                  <a:uFillTx/>
                  <a:latin typeface="Segoe UI"/>
                  <a:ea typeface="+mn-ea"/>
                  <a:cs typeface="+mn-cs"/>
                </a:rPr>
                <a:t>in the left-hand navigation. </a:t>
              </a:r>
            </a:p>
          </p:txBody>
        </p:sp>
        <p:cxnSp>
          <p:nvCxnSpPr>
            <p:cNvPr id="90" name="Straight Connector 89">
              <a:extLst>
                <a:ext uri="{FF2B5EF4-FFF2-40B4-BE49-F238E27FC236}">
                  <a16:creationId xmlns:a16="http://schemas.microsoft.com/office/drawing/2014/main" id="{188EA52E-0E8A-469C-87B0-B1CE441B8D63}"/>
                </a:ext>
              </a:extLst>
            </p:cNvPr>
            <p:cNvCxnSpPr>
              <a:cxnSpLocks/>
            </p:cNvCxnSpPr>
            <p:nvPr/>
          </p:nvCxnSpPr>
          <p:spPr>
            <a:xfrm rot="16200000">
              <a:off x="722102" y="1689164"/>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6BC033-A3ED-45F3-83B4-92C0EFA48257}"/>
              </a:ext>
              <a:ext uri="{C183D7F6-B498-43B3-948B-1728B52AA6E4}">
                <adec:decorative xmlns:adec="http://schemas.microsoft.com/office/drawing/2017/decorative" val="1"/>
              </a:ext>
            </a:extLst>
          </p:cNvPr>
          <p:cNvGrpSpPr/>
          <p:nvPr/>
        </p:nvGrpSpPr>
        <p:grpSpPr>
          <a:xfrm>
            <a:off x="588263" y="3501207"/>
            <a:ext cx="4430854" cy="2831544"/>
            <a:chOff x="588263" y="2367848"/>
            <a:chExt cx="4163031" cy="2831544"/>
          </a:xfrm>
        </p:grpSpPr>
        <p:sp>
          <p:nvSpPr>
            <p:cNvPr id="92" name="TextBox 91">
              <a:extLst>
                <a:ext uri="{FF2B5EF4-FFF2-40B4-BE49-F238E27FC236}">
                  <a16:creationId xmlns:a16="http://schemas.microsoft.com/office/drawing/2014/main" id="{11434242-C7DC-4B84-A228-512F8514D40A}"/>
                </a:ext>
              </a:extLst>
            </p:cNvPr>
            <p:cNvSpPr txBox="1"/>
            <p:nvPr/>
          </p:nvSpPr>
          <p:spPr>
            <a:xfrm>
              <a:off x="588263" y="2367848"/>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5</a:t>
              </a:r>
            </a:p>
          </p:txBody>
        </p:sp>
        <p:grpSp>
          <p:nvGrpSpPr>
            <p:cNvPr id="29" name="Group 28">
              <a:extLst>
                <a:ext uri="{FF2B5EF4-FFF2-40B4-BE49-F238E27FC236}">
                  <a16:creationId xmlns:a16="http://schemas.microsoft.com/office/drawing/2014/main" id="{C8F827AC-7338-4F3D-AD83-91A1D2C092B8}"/>
                </a:ext>
              </a:extLst>
            </p:cNvPr>
            <p:cNvGrpSpPr/>
            <p:nvPr/>
          </p:nvGrpSpPr>
          <p:grpSpPr>
            <a:xfrm>
              <a:off x="913746" y="2367848"/>
              <a:ext cx="3837548" cy="2831544"/>
              <a:chOff x="913746" y="2367848"/>
              <a:chExt cx="3837548" cy="2831544"/>
            </a:xfrm>
          </p:grpSpPr>
          <p:sp>
            <p:nvSpPr>
              <p:cNvPr id="93" name="TextBox 92">
                <a:extLst>
                  <a:ext uri="{FF2B5EF4-FFF2-40B4-BE49-F238E27FC236}">
                    <a16:creationId xmlns:a16="http://schemas.microsoft.com/office/drawing/2014/main" id="{18242C0C-7861-4126-A4FD-3B2248D9FBC4}"/>
                  </a:ext>
                </a:extLst>
              </p:cNvPr>
              <p:cNvSpPr txBox="1"/>
              <p:nvPr/>
            </p:nvSpPr>
            <p:spPr>
              <a:xfrm>
                <a:off x="1094959" y="2367848"/>
                <a:ext cx="3656335" cy="2831544"/>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Within the Downloads Hub, </a:t>
                </a:r>
                <a:r>
                  <a:rPr kumimoji="0" lang="en-US" sz="1400" b="0" i="0" u="none" strike="noStrike" kern="1200" cap="none" spc="0" normalizeH="0" baseline="0" noProof="0" dirty="0">
                    <a:ln>
                      <a:noFill/>
                    </a:ln>
                    <a:solidFill>
                      <a:srgbClr val="0078D4"/>
                    </a:solidFill>
                    <a:effectLst/>
                    <a:uLnTx/>
                    <a:uFillTx/>
                    <a:latin typeface="Segoe UI"/>
                    <a:ea typeface="+mn-ea"/>
                    <a:cs typeface="+mn-cs"/>
                  </a:rPr>
                  <a:t>Create a new report</a:t>
                </a:r>
                <a:r>
                  <a:rPr kumimoji="0" lang="en-US" sz="1400" b="0" i="0" u="none" strike="noStrike" kern="1200" cap="none" spc="0" normalizeH="0" baseline="0" noProof="0" dirty="0">
                    <a:ln>
                      <a:noFill/>
                    </a:ln>
                    <a:solidFill>
                      <a:srgbClr val="000000"/>
                    </a:solidFill>
                    <a:effectLst/>
                    <a:uLnTx/>
                    <a:uFillTx/>
                    <a:latin typeface="Segoe UI"/>
                    <a:ea typeface="+mn-ea"/>
                    <a:cs typeface="+mn-cs"/>
                  </a:rPr>
                  <a:t>, ensure you have </a:t>
                </a:r>
                <a:r>
                  <a:rPr kumimoji="0" lang="en-US" sz="1400" b="0" i="0" u="none" strike="noStrike" kern="1200" cap="none" spc="0" normalizeH="0" baseline="0" noProof="0" dirty="0">
                    <a:ln>
                      <a:noFill/>
                    </a:ln>
                    <a:solidFill>
                      <a:srgbClr val="0078D4"/>
                    </a:solidFill>
                    <a:effectLst/>
                    <a:uLnTx/>
                    <a:uFillTx/>
                    <a:latin typeface="Segoe UI"/>
                    <a:ea typeface="+mn-ea"/>
                    <a:cs typeface="+mn-cs"/>
                  </a:rPr>
                  <a:t>Cloud product performance </a:t>
                </a:r>
                <a:r>
                  <a:rPr kumimoji="0" lang="en-US" sz="1400" b="0" i="0" u="none" strike="noStrike" kern="1200" cap="none" spc="0" normalizeH="0" baseline="0" noProof="0" dirty="0">
                    <a:ln>
                      <a:noFill/>
                    </a:ln>
                    <a:solidFill>
                      <a:srgbClr val="000000"/>
                    </a:solidFill>
                    <a:effectLst/>
                    <a:uLnTx/>
                    <a:uFillTx/>
                    <a:latin typeface="Segoe UI"/>
                    <a:ea typeface="+mn-ea"/>
                    <a:cs typeface="+mn-cs"/>
                  </a:rPr>
                  <a:t>selected and have chosen the </a:t>
                </a:r>
                <a:r>
                  <a:rPr kumimoji="0" lang="en-US" sz="1400" b="0" i="0" u="none" strike="noStrike" kern="1200" cap="none" spc="0" normalizeH="0" baseline="0" noProof="0" dirty="0">
                    <a:ln>
                      <a:noFill/>
                    </a:ln>
                    <a:solidFill>
                      <a:srgbClr val="0078D4"/>
                    </a:solidFill>
                    <a:effectLst/>
                    <a:uLnTx/>
                    <a:uFillTx/>
                    <a:latin typeface="Segoe UI"/>
                    <a:ea typeface="+mn-ea"/>
                    <a:cs typeface="+mn-cs"/>
                  </a:rPr>
                  <a:t>Basic</a:t>
                </a:r>
                <a:r>
                  <a:rPr kumimoji="0" lang="en-US" sz="1400" b="0" i="0" u="none" strike="noStrike" kern="1200" cap="none" spc="0" normalizeH="0" baseline="0" noProof="0" dirty="0">
                    <a:ln>
                      <a:noFill/>
                    </a:ln>
                    <a:solidFill>
                      <a:srgbClr val="000000"/>
                    </a:solidFill>
                    <a:effectLst/>
                    <a:uLnTx/>
                    <a:uFillTx/>
                    <a:latin typeface="Segoe UI"/>
                    <a:ea typeface="+mn-ea"/>
                    <a:cs typeface="+mn-cs"/>
                  </a:rPr>
                  <a:t> Download option. </a:t>
                </a:r>
              </a:p>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Under Data Source, you can select any of the 5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CloudAscent</a:t>
                </a:r>
                <a:r>
                  <a:rPr kumimoji="0" lang="en-US" sz="1400" b="0" i="0" u="none" strike="noStrike" kern="1200" cap="none" spc="0" normalizeH="0" baseline="0" noProof="0" dirty="0">
                    <a:ln>
                      <a:noFill/>
                    </a:ln>
                    <a:solidFill>
                      <a:srgbClr val="000000"/>
                    </a:solidFill>
                    <a:effectLst/>
                    <a:uLnTx/>
                    <a:uFillTx/>
                    <a:latin typeface="Segoe UI"/>
                    <a:ea typeface="+mn-ea"/>
                    <a:cs typeface="+mn-cs"/>
                  </a:rPr>
                  <a:t> Propensity data reports identified by the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CloudAscent</a:t>
                </a:r>
                <a:r>
                  <a:rPr kumimoji="0" lang="en-US" sz="1400" b="0" i="0" u="none" strike="noStrike" kern="1200" cap="none" spc="0" normalizeH="0" baseline="0" noProof="0" dirty="0">
                    <a:ln>
                      <a:noFill/>
                    </a:ln>
                    <a:solidFill>
                      <a:srgbClr val="000000"/>
                    </a:solidFill>
                    <a:effectLst/>
                    <a:uLnTx/>
                    <a:uFillTx/>
                    <a:latin typeface="Segoe UI"/>
                    <a:ea typeface="+mn-ea"/>
                    <a:cs typeface="+mn-cs"/>
                  </a:rPr>
                  <a:t>–Title” (M365, D365, Azure, Surface, Renewals).</a:t>
                </a:r>
              </a:p>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download select the columns to include in your report, add a report name, select CSV file type and Download now. </a:t>
                </a:r>
              </a:p>
            </p:txBody>
          </p:sp>
          <p:cxnSp>
            <p:nvCxnSpPr>
              <p:cNvPr id="94" name="Straight Connector 93">
                <a:extLst>
                  <a:ext uri="{FF2B5EF4-FFF2-40B4-BE49-F238E27FC236}">
                    <a16:creationId xmlns:a16="http://schemas.microsoft.com/office/drawing/2014/main" id="{86DED115-C652-4872-ACBD-1FF6D5BBEB28}"/>
                  </a:ext>
                </a:extLst>
              </p:cNvPr>
              <p:cNvCxnSpPr>
                <a:cxnSpLocks/>
              </p:cNvCxnSpPr>
              <p:nvPr/>
            </p:nvCxnSpPr>
            <p:spPr>
              <a:xfrm rot="16200000">
                <a:off x="722102" y="2559492"/>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4" name="Oval 53">
            <a:extLst>
              <a:ext uri="{FF2B5EF4-FFF2-40B4-BE49-F238E27FC236}">
                <a16:creationId xmlns:a16="http://schemas.microsoft.com/office/drawing/2014/main" id="{1FD0670D-89DF-4F3E-B47B-37AAFFB3C264}"/>
              </a:ext>
            </a:extLst>
          </p:cNvPr>
          <p:cNvSpPr/>
          <p:nvPr/>
        </p:nvSpPr>
        <p:spPr bwMode="auto">
          <a:xfrm>
            <a:off x="5291087" y="1661622"/>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4</a:t>
            </a:r>
          </a:p>
        </p:txBody>
      </p:sp>
      <p:sp>
        <p:nvSpPr>
          <p:cNvPr id="78" name="Oval 77">
            <a:extLst>
              <a:ext uri="{FF2B5EF4-FFF2-40B4-BE49-F238E27FC236}">
                <a16:creationId xmlns:a16="http://schemas.microsoft.com/office/drawing/2014/main" id="{26F00DEE-97A7-4276-92AD-D12E5BC5A4E7}"/>
              </a:ext>
            </a:extLst>
          </p:cNvPr>
          <p:cNvSpPr/>
          <p:nvPr/>
        </p:nvSpPr>
        <p:spPr bwMode="auto">
          <a:xfrm>
            <a:off x="5291087" y="4758547"/>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5</a:t>
            </a:r>
          </a:p>
        </p:txBody>
      </p:sp>
      <p:sp>
        <p:nvSpPr>
          <p:cNvPr id="12" name="Rectangle 11">
            <a:extLst>
              <a:ext uri="{FF2B5EF4-FFF2-40B4-BE49-F238E27FC236}">
                <a16:creationId xmlns:a16="http://schemas.microsoft.com/office/drawing/2014/main" id="{2F25A08C-D66A-3A8F-1E23-80D4FFCC6BE1}"/>
              </a:ext>
            </a:extLst>
          </p:cNvPr>
          <p:cNvSpPr/>
          <p:nvPr/>
        </p:nvSpPr>
        <p:spPr bwMode="auto">
          <a:xfrm>
            <a:off x="13072767" y="2528789"/>
            <a:ext cx="160947" cy="5413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02FB63CE-61E3-C066-C287-6D855E3B4ECA}"/>
              </a:ext>
            </a:extLst>
          </p:cNvPr>
          <p:cNvPicPr>
            <a:picLocks noChangeAspect="1"/>
          </p:cNvPicPr>
          <p:nvPr/>
        </p:nvPicPr>
        <p:blipFill rotWithShape="1">
          <a:blip r:embed="rId4"/>
          <a:srcRect t="833"/>
          <a:stretch/>
        </p:blipFill>
        <p:spPr>
          <a:xfrm>
            <a:off x="6399317" y="92559"/>
            <a:ext cx="5106988" cy="3146961"/>
          </a:xfrm>
          <a:prstGeom prst="rect">
            <a:avLst/>
          </a:prstGeom>
          <a:ln w="12700" cap="rnd">
            <a:solidFill>
              <a:srgbClr val="D2D2D2"/>
            </a:solidFill>
          </a:ln>
        </p:spPr>
      </p:pic>
      <p:sp>
        <p:nvSpPr>
          <p:cNvPr id="32" name="Rectangle 31">
            <a:extLst>
              <a:ext uri="{FF2B5EF4-FFF2-40B4-BE49-F238E27FC236}">
                <a16:creationId xmlns:a16="http://schemas.microsoft.com/office/drawing/2014/main" id="{C313A303-B1A5-415E-BFB8-2B3A639B5877}"/>
              </a:ext>
            </a:extLst>
          </p:cNvPr>
          <p:cNvSpPr/>
          <p:nvPr/>
        </p:nvSpPr>
        <p:spPr>
          <a:xfrm>
            <a:off x="6388763" y="3132881"/>
            <a:ext cx="842404" cy="118346"/>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4B2ED1DF-9645-4E77-3E17-F9421A47CB20}"/>
              </a:ext>
            </a:extLst>
          </p:cNvPr>
          <p:cNvSpPr/>
          <p:nvPr/>
        </p:nvSpPr>
        <p:spPr>
          <a:xfrm>
            <a:off x="7231167" y="5094584"/>
            <a:ext cx="842404" cy="566794"/>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37843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10"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50"/>
                                  </p:stCondLst>
                                  <p:childTnLst>
                                    <p:animMotion origin="layout" path="M -1.25E-6 1.85185E-6 L -1.25E-6 0.02129 " pathEditMode="relative" rAng="0" ptsTypes="AA">
                                      <p:cBhvr>
                                        <p:cTn id="14" dur="500" spd="-100000" fill="hold"/>
                                        <p:tgtEl>
                                          <p:spTgt spid="26"/>
                                        </p:tgtEl>
                                        <p:attrNameLst>
                                          <p:attrName>ppt_x</p:attrName>
                                          <p:attrName>ppt_y</p:attrName>
                                        </p:attrNameLst>
                                      </p:cBhvr>
                                      <p:rCtr x="0" y="1065"/>
                                    </p:animMotion>
                                  </p:childTnLst>
                                </p:cTn>
                              </p:par>
                              <p:par>
                                <p:cTn id="15" presetID="22" presetClass="entr" presetSubtype="8" fill="hold" nodeType="withEffect">
                                  <p:stCondLst>
                                    <p:cond delay="25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fltVal val="0"/>
                                          </p:val>
                                        </p:tav>
                                        <p:tav tm="100000">
                                          <p:val>
                                            <p:strVal val="#ppt_h"/>
                                          </p:val>
                                        </p:tav>
                                      </p:tavLst>
                                    </p:anim>
                                    <p:animEffect transition="in" filter="fade">
                                      <p:cBhvr>
                                        <p:cTn id="22" dur="500"/>
                                        <p:tgtEl>
                                          <p:spTgt spid="78"/>
                                        </p:tgtEl>
                                      </p:cBhvr>
                                    </p:animEffect>
                                  </p:childTnLst>
                                </p:cTn>
                              </p:par>
                              <p:par>
                                <p:cTn id="23" presetID="22" presetClass="entr" presetSubtype="8" fill="hold" nodeType="withEffect">
                                  <p:stCondLst>
                                    <p:cond delay="750"/>
                                  </p:stCondLst>
                                  <p:childTnLst>
                                    <p:set>
                                      <p:cBhvr>
                                        <p:cTn id="24" dur="1" fill="hold">
                                          <p:stCondLst>
                                            <p:cond delay="0"/>
                                          </p:stCondLst>
                                        </p:cTn>
                                        <p:tgtEl>
                                          <p:spTgt spid="77"/>
                                        </p:tgtEl>
                                        <p:attrNameLst>
                                          <p:attrName>style.visibility</p:attrName>
                                        </p:attrNameLst>
                                      </p:cBhvr>
                                      <p:to>
                                        <p:strVal val="visible"/>
                                      </p:to>
                                    </p:set>
                                    <p:animEffect transition="in" filter="wipe(left)">
                                      <p:cBhvr>
                                        <p:cTn id="25" dur="500"/>
                                        <p:tgtEl>
                                          <p:spTgt spid="77"/>
                                        </p:tgtEl>
                                      </p:cBhvr>
                                    </p:animEffect>
                                  </p:childTnLst>
                                </p:cTn>
                              </p:par>
                              <p:par>
                                <p:cTn id="26" presetID="10" presetClass="entr" presetSubtype="0" fill="hold" nodeType="withEffect">
                                  <p:stCondLst>
                                    <p:cond delay="75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2" presetClass="path" presetSubtype="0" decel="100000" fill="hold" nodeType="withEffect">
                                  <p:stCondLst>
                                    <p:cond delay="750"/>
                                  </p:stCondLst>
                                  <p:childTnLst>
                                    <p:animMotion origin="layout" path="M 2.08333E-6 1.85185E-6 L 2.08333E-6 0.02129 " pathEditMode="relative" rAng="0" ptsTypes="AA">
                                      <p:cBhvr>
                                        <p:cTn id="30" dur="500" spd="-100000" fill="hold"/>
                                        <p:tgtEl>
                                          <p:spTgt spid="30"/>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D3784C2-AFD7-4487-97F1-9D21765F355F}"/>
              </a:ext>
              <a:ext uri="{C183D7F6-B498-43B3-948B-1728B52AA6E4}">
                <adec:decorative xmlns:adec="http://schemas.microsoft.com/office/drawing/2017/decorative" val="1"/>
              </a:ext>
            </a:extLst>
          </p:cNvPr>
          <p:cNvCxnSpPr>
            <a:cxnSpLocks/>
          </p:cNvCxnSpPr>
          <p:nvPr/>
        </p:nvCxnSpPr>
        <p:spPr>
          <a:xfrm flipH="1">
            <a:off x="5389045" y="2127092"/>
            <a:ext cx="415562"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2A8224-0FFD-48D9-B3AC-8C9F2CFB564F}"/>
              </a:ext>
              <a:ext uri="{C183D7F6-B498-43B3-948B-1728B52AA6E4}">
                <adec:decorative xmlns:adec="http://schemas.microsoft.com/office/drawing/2017/decorative" val="1"/>
              </a:ext>
            </a:extLst>
          </p:cNvPr>
          <p:cNvCxnSpPr>
            <a:cxnSpLocks/>
          </p:cNvCxnSpPr>
          <p:nvPr/>
        </p:nvCxnSpPr>
        <p:spPr>
          <a:xfrm flipH="1">
            <a:off x="5478265" y="5110631"/>
            <a:ext cx="415562"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49573A9-7CFB-45CE-8BCE-F78B86647B4D}"/>
              </a:ext>
              <a:ext uri="{C183D7F6-B498-43B3-948B-1728B52AA6E4}">
                <adec:decorative xmlns:adec="http://schemas.microsoft.com/office/drawing/2017/decorative" val="1"/>
              </a:ext>
            </a:extLst>
          </p:cNvPr>
          <p:cNvSpPr/>
          <p:nvPr/>
        </p:nvSpPr>
        <p:spPr bwMode="auto">
          <a:xfrm>
            <a:off x="0" y="0"/>
            <a:ext cx="5008563"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5458862" cy="415498"/>
          </a:xfrm>
        </p:spPr>
        <p:txBody>
          <a:bodyPr/>
          <a:lstStyle/>
          <a:p>
            <a:r>
              <a:rPr lang="en-US" sz="2700"/>
              <a:t>Propensity reports</a:t>
            </a:r>
          </a:p>
        </p:txBody>
      </p:sp>
      <p:grpSp>
        <p:nvGrpSpPr>
          <p:cNvPr id="26" name="Group 25">
            <a:extLst>
              <a:ext uri="{FF2B5EF4-FFF2-40B4-BE49-F238E27FC236}">
                <a16:creationId xmlns:a16="http://schemas.microsoft.com/office/drawing/2014/main" id="{9BCAD221-57A4-4962-A756-B700B6F5E9EB}"/>
              </a:ext>
              <a:ext uri="{C183D7F6-B498-43B3-948B-1728B52AA6E4}">
                <adec:decorative xmlns:adec="http://schemas.microsoft.com/office/drawing/2017/decorative" val="1"/>
              </a:ext>
            </a:extLst>
          </p:cNvPr>
          <p:cNvGrpSpPr/>
          <p:nvPr/>
        </p:nvGrpSpPr>
        <p:grpSpPr>
          <a:xfrm>
            <a:off x="588263" y="1207241"/>
            <a:ext cx="4048243" cy="1369606"/>
            <a:chOff x="588263" y="1497520"/>
            <a:chExt cx="4048243" cy="1369606"/>
          </a:xfrm>
        </p:grpSpPr>
        <p:sp>
          <p:nvSpPr>
            <p:cNvPr id="85" name="TextBox 84">
              <a:extLst>
                <a:ext uri="{FF2B5EF4-FFF2-40B4-BE49-F238E27FC236}">
                  <a16:creationId xmlns:a16="http://schemas.microsoft.com/office/drawing/2014/main" id="{02A2E994-ED2A-4028-BDAC-031CA4922878}"/>
                </a:ext>
              </a:extLst>
            </p:cNvPr>
            <p:cNvSpPr txBox="1"/>
            <p:nvPr/>
          </p:nvSpPr>
          <p:spPr>
            <a:xfrm>
              <a:off x="588263" y="1497520"/>
              <a:ext cx="206788"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6</a:t>
              </a:r>
            </a:p>
          </p:txBody>
        </p:sp>
        <p:sp>
          <p:nvSpPr>
            <p:cNvPr id="86" name="TextBox 85">
              <a:extLst>
                <a:ext uri="{FF2B5EF4-FFF2-40B4-BE49-F238E27FC236}">
                  <a16:creationId xmlns:a16="http://schemas.microsoft.com/office/drawing/2014/main" id="{292F5BEE-74DC-4EAE-B0BC-54421F2F0498}"/>
                </a:ext>
              </a:extLst>
            </p:cNvPr>
            <p:cNvSpPr txBox="1"/>
            <p:nvPr/>
          </p:nvSpPr>
          <p:spPr>
            <a:xfrm>
              <a:off x="1094959" y="1497520"/>
              <a:ext cx="3541547" cy="1369606"/>
            </a:xfrm>
            <a:prstGeom prst="rect">
              <a:avLst/>
            </a:prstGeom>
            <a:noFill/>
          </p:spPr>
          <p:txBody>
            <a:bodyPr wrap="none" lIns="0" tIns="0" rIns="0" bIns="0" anchor="t" anchorCtr="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Once open, each file starts with your own</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Partner ID/Name, followed by your customer</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firmographics data, and propensity</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recommendations. </a:t>
              </a:r>
            </a:p>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Target the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act now </a:t>
              </a:r>
              <a:r>
                <a:rPr kumimoji="0" lang="en-US" sz="1400" b="0" i="0" u="none" strike="noStrike" kern="1200" cap="none" spc="0" normalizeH="0" baseline="0" noProof="0" dirty="0">
                  <a:ln>
                    <a:noFill/>
                  </a:ln>
                  <a:solidFill>
                    <a:srgbClr val="000000"/>
                  </a:solidFill>
                  <a:effectLst/>
                  <a:uLnTx/>
                  <a:uFillTx/>
                  <a:latin typeface="Segoe UI"/>
                  <a:ea typeface="+mn-ea"/>
                  <a:cs typeface="+mn-cs"/>
                </a:rPr>
                <a:t>and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evaluate</a:t>
              </a:r>
              <a:r>
                <a:rPr kumimoji="0" lang="en-US" sz="1400" b="0" i="0" u="none" strike="noStrike" kern="1200" cap="none" spc="0" normalizeH="0" baseline="0" noProof="0" dirty="0">
                  <a:ln>
                    <a:noFill/>
                  </a:ln>
                  <a:solidFill>
                    <a:srgbClr val="000000"/>
                  </a:solidFill>
                  <a:effectLst/>
                  <a:uLnTx/>
                  <a:uFillTx/>
                  <a:latin typeface="Segoe UI"/>
                  <a:ea typeface="+mn-ea"/>
                  <a:cs typeface="+mn-cs"/>
                </a:rPr>
                <a:t> propensity</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clusters for the highest yield customers. </a:t>
              </a:r>
            </a:p>
          </p:txBody>
        </p:sp>
        <p:cxnSp>
          <p:nvCxnSpPr>
            <p:cNvPr id="90" name="Straight Connector 89">
              <a:extLst>
                <a:ext uri="{FF2B5EF4-FFF2-40B4-BE49-F238E27FC236}">
                  <a16:creationId xmlns:a16="http://schemas.microsoft.com/office/drawing/2014/main" id="{188EA52E-0E8A-469C-87B0-B1CE441B8D63}"/>
                </a:ext>
              </a:extLst>
            </p:cNvPr>
            <p:cNvCxnSpPr>
              <a:cxnSpLocks/>
            </p:cNvCxnSpPr>
            <p:nvPr/>
          </p:nvCxnSpPr>
          <p:spPr>
            <a:xfrm rot="16200000">
              <a:off x="722102" y="1689164"/>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6BC033-A3ED-45F3-83B4-92C0EFA48257}"/>
              </a:ext>
              <a:ext uri="{C183D7F6-B498-43B3-948B-1728B52AA6E4}">
                <adec:decorative xmlns:adec="http://schemas.microsoft.com/office/drawing/2017/decorative" val="1"/>
              </a:ext>
            </a:extLst>
          </p:cNvPr>
          <p:cNvGrpSpPr/>
          <p:nvPr/>
        </p:nvGrpSpPr>
        <p:grpSpPr>
          <a:xfrm>
            <a:off x="588263" y="4305913"/>
            <a:ext cx="506761" cy="430887"/>
            <a:chOff x="588263" y="2367848"/>
            <a:chExt cx="506761" cy="430887"/>
          </a:xfrm>
        </p:grpSpPr>
        <p:sp>
          <p:nvSpPr>
            <p:cNvPr id="92" name="TextBox 91">
              <a:extLst>
                <a:ext uri="{FF2B5EF4-FFF2-40B4-BE49-F238E27FC236}">
                  <a16:creationId xmlns:a16="http://schemas.microsoft.com/office/drawing/2014/main" id="{11434242-C7DC-4B84-A228-512F8514D40A}"/>
                </a:ext>
              </a:extLst>
            </p:cNvPr>
            <p:cNvSpPr txBox="1"/>
            <p:nvPr/>
          </p:nvSpPr>
          <p:spPr>
            <a:xfrm>
              <a:off x="588263" y="2367848"/>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7</a:t>
              </a:r>
            </a:p>
          </p:txBody>
        </p:sp>
        <p:grpSp>
          <p:nvGrpSpPr>
            <p:cNvPr id="29" name="Group 28">
              <a:extLst>
                <a:ext uri="{FF2B5EF4-FFF2-40B4-BE49-F238E27FC236}">
                  <a16:creationId xmlns:a16="http://schemas.microsoft.com/office/drawing/2014/main" id="{C8F827AC-7338-4F3D-AD83-91A1D2C092B8}"/>
                </a:ext>
              </a:extLst>
            </p:cNvPr>
            <p:cNvGrpSpPr/>
            <p:nvPr/>
          </p:nvGrpSpPr>
          <p:grpSpPr>
            <a:xfrm>
              <a:off x="913746" y="2367848"/>
              <a:ext cx="181278" cy="383287"/>
              <a:chOff x="913746" y="2367848"/>
              <a:chExt cx="181278" cy="383287"/>
            </a:xfrm>
          </p:grpSpPr>
          <p:sp>
            <p:nvSpPr>
              <p:cNvPr id="93" name="TextBox 92">
                <a:extLst>
                  <a:ext uri="{FF2B5EF4-FFF2-40B4-BE49-F238E27FC236}">
                    <a16:creationId xmlns:a16="http://schemas.microsoft.com/office/drawing/2014/main" id="{18242C0C-7861-4126-A4FD-3B2248D9FBC4}"/>
                  </a:ext>
                </a:extLst>
              </p:cNvPr>
              <p:cNvSpPr txBox="1"/>
              <p:nvPr/>
            </p:nvSpPr>
            <p:spPr>
              <a:xfrm>
                <a:off x="1094959" y="2367848"/>
                <a:ext cx="65" cy="215444"/>
              </a:xfrm>
              <a:prstGeom prst="rect">
                <a:avLst/>
              </a:prstGeom>
              <a:noFill/>
            </p:spPr>
            <p:txBody>
              <a:bodyPr wrap="none" lIns="0" tIns="0" rIns="0" bIns="0" anchor="t" anchorCtr="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86DED115-C652-4872-ACBD-1FF6D5BBEB28}"/>
                  </a:ext>
                </a:extLst>
              </p:cNvPr>
              <p:cNvCxnSpPr>
                <a:cxnSpLocks/>
              </p:cNvCxnSpPr>
              <p:nvPr/>
            </p:nvCxnSpPr>
            <p:spPr>
              <a:xfrm rot="16200000">
                <a:off x="722102" y="2559492"/>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4" name="Oval 43">
            <a:extLst>
              <a:ext uri="{FF2B5EF4-FFF2-40B4-BE49-F238E27FC236}">
                <a16:creationId xmlns:a16="http://schemas.microsoft.com/office/drawing/2014/main" id="{6478CDF6-C130-42FE-B405-6318489D6E0A}"/>
              </a:ext>
            </a:extLst>
          </p:cNvPr>
          <p:cNvSpPr/>
          <p:nvPr/>
        </p:nvSpPr>
        <p:spPr bwMode="auto">
          <a:xfrm>
            <a:off x="5201867" y="1939914"/>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6</a:t>
            </a:r>
          </a:p>
        </p:txBody>
      </p:sp>
      <p:sp>
        <p:nvSpPr>
          <p:cNvPr id="45" name="Oval 44">
            <a:extLst>
              <a:ext uri="{FF2B5EF4-FFF2-40B4-BE49-F238E27FC236}">
                <a16:creationId xmlns:a16="http://schemas.microsoft.com/office/drawing/2014/main" id="{F8406F2C-A4EB-4B96-9329-1F562602303B}"/>
              </a:ext>
            </a:extLst>
          </p:cNvPr>
          <p:cNvSpPr/>
          <p:nvPr/>
        </p:nvSpPr>
        <p:spPr bwMode="auto">
          <a:xfrm>
            <a:off x="5291087" y="4923453"/>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7</a:t>
            </a:r>
          </a:p>
        </p:txBody>
      </p:sp>
      <p:grpSp>
        <p:nvGrpSpPr>
          <p:cNvPr id="37" name="Group 36">
            <a:extLst>
              <a:ext uri="{FF2B5EF4-FFF2-40B4-BE49-F238E27FC236}">
                <a16:creationId xmlns:a16="http://schemas.microsoft.com/office/drawing/2014/main" id="{9AFF7D80-F044-443A-BE70-AE76832C7486}"/>
              </a:ext>
              <a:ext uri="{C183D7F6-B498-43B3-948B-1728B52AA6E4}">
                <adec:decorative xmlns:adec="http://schemas.microsoft.com/office/drawing/2017/decorative" val="1"/>
              </a:ext>
            </a:extLst>
          </p:cNvPr>
          <p:cNvGrpSpPr/>
          <p:nvPr/>
        </p:nvGrpSpPr>
        <p:grpSpPr>
          <a:xfrm>
            <a:off x="5858746" y="1059876"/>
            <a:ext cx="6333253" cy="1912532"/>
            <a:chOff x="5467987" y="4485187"/>
            <a:chExt cx="6400800" cy="1938929"/>
          </a:xfrm>
        </p:grpSpPr>
        <p:pic>
          <p:nvPicPr>
            <p:cNvPr id="38" name="Picture 37">
              <a:extLst>
                <a:ext uri="{FF2B5EF4-FFF2-40B4-BE49-F238E27FC236}">
                  <a16:creationId xmlns:a16="http://schemas.microsoft.com/office/drawing/2014/main" id="{44974AA1-90A9-4B72-BCC4-830A73AE5AD0}"/>
                </a:ext>
              </a:extLst>
            </p:cNvPr>
            <p:cNvPicPr>
              <a:picLocks noChangeAspect="1"/>
            </p:cNvPicPr>
            <p:nvPr/>
          </p:nvPicPr>
          <p:blipFill>
            <a:blip r:embed="rId3"/>
            <a:stretch>
              <a:fillRect/>
            </a:stretch>
          </p:blipFill>
          <p:spPr>
            <a:xfrm>
              <a:off x="5467987" y="4485187"/>
              <a:ext cx="6400800" cy="1938929"/>
            </a:xfrm>
            <a:prstGeom prst="rect">
              <a:avLst/>
            </a:prstGeom>
            <a:ln w="12700" cap="rnd">
              <a:solidFill>
                <a:srgbClr val="D2D2D2"/>
              </a:solidFill>
            </a:ln>
          </p:spPr>
        </p:pic>
        <p:sp>
          <p:nvSpPr>
            <p:cNvPr id="39" name="Rectangle 38">
              <a:extLst>
                <a:ext uri="{FF2B5EF4-FFF2-40B4-BE49-F238E27FC236}">
                  <a16:creationId xmlns:a16="http://schemas.microsoft.com/office/drawing/2014/main" id="{79B2D4FA-CB2E-4EA8-81DF-13F8238D7CDC}"/>
                </a:ext>
              </a:extLst>
            </p:cNvPr>
            <p:cNvSpPr/>
            <p:nvPr/>
          </p:nvSpPr>
          <p:spPr bwMode="auto">
            <a:xfrm>
              <a:off x="5633499" y="4706311"/>
              <a:ext cx="6103582" cy="16189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353535"/>
                </a:solidFill>
                <a:effectLst/>
                <a:uLnTx/>
                <a:uFillTx/>
                <a:latin typeface="Segoe UI Semilight"/>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719A600F-AA4C-71AE-09AD-3CEEF9107FE9}"/>
              </a:ext>
            </a:extLst>
          </p:cNvPr>
          <p:cNvPicPr>
            <a:picLocks noChangeAspect="1"/>
          </p:cNvPicPr>
          <p:nvPr/>
        </p:nvPicPr>
        <p:blipFill>
          <a:blip r:embed="rId4"/>
          <a:stretch>
            <a:fillRect/>
          </a:stretch>
        </p:blipFill>
        <p:spPr>
          <a:xfrm>
            <a:off x="5947967" y="4398795"/>
            <a:ext cx="2615008" cy="2062210"/>
          </a:xfrm>
          <a:prstGeom prst="rect">
            <a:avLst/>
          </a:prstGeom>
          <a:ln w="12700" cap="rnd">
            <a:solidFill>
              <a:srgbClr val="D2D2D2"/>
            </a:solidFill>
          </a:ln>
        </p:spPr>
      </p:pic>
      <p:sp>
        <p:nvSpPr>
          <p:cNvPr id="4" name="TextBox 3">
            <a:extLst>
              <a:ext uri="{FF2B5EF4-FFF2-40B4-BE49-F238E27FC236}">
                <a16:creationId xmlns:a16="http://schemas.microsoft.com/office/drawing/2014/main" id="{32DAA6D6-1491-95F4-7E03-2FB75DC7FCBC}"/>
              </a:ext>
            </a:extLst>
          </p:cNvPr>
          <p:cNvSpPr txBox="1"/>
          <p:nvPr/>
        </p:nvSpPr>
        <p:spPr>
          <a:xfrm>
            <a:off x="1065150" y="4389835"/>
            <a:ext cx="3692999" cy="215444"/>
          </a:xfrm>
          <a:prstGeom prst="rect">
            <a:avLst/>
          </a:prstGeom>
          <a:noFill/>
        </p:spPr>
        <p:txBody>
          <a:bodyPr wrap="none" lIns="0" tIns="0" rIns="0" bIns="0" anchor="t" anchorCtr="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Set up to receive reports on a recurring bases. </a:t>
            </a:r>
          </a:p>
        </p:txBody>
      </p:sp>
    </p:spTree>
    <p:extLst>
      <p:ext uri="{BB962C8B-B14F-4D97-AF65-F5344CB8AC3E}">
        <p14:creationId xmlns:p14="http://schemas.microsoft.com/office/powerpoint/2010/main" val="262006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22" presetClass="entr" presetSubtype="8" fill="hold" nodeType="withEffect">
                                  <p:stCondLst>
                                    <p:cond delay="25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42" presetClass="path" presetSubtype="0" decel="100000" fill="hold" nodeType="withEffect">
                                  <p:stCondLst>
                                    <p:cond delay="250"/>
                                  </p:stCondLst>
                                  <p:childTnLst>
                                    <p:animMotion origin="layout" path="M -2.91667E-6 -4.44444E-6 L -2.91667E-6 0.0213 " pathEditMode="relative" rAng="0" ptsTypes="AA">
                                      <p:cBhvr>
                                        <p:cTn id="17" dur="500" spd="-100000" fill="hold"/>
                                        <p:tgtEl>
                                          <p:spTgt spid="26"/>
                                        </p:tgtEl>
                                        <p:attrNameLst>
                                          <p:attrName>ppt_x</p:attrName>
                                          <p:attrName>ppt_y</p:attrName>
                                        </p:attrNameLst>
                                      </p:cBhvr>
                                      <p:rCtr x="0" y="1065"/>
                                    </p:animMotion>
                                  </p:childTnLst>
                                </p:cTn>
                              </p:par>
                              <p:par>
                                <p:cTn id="18" presetID="10" presetClass="entr" presetSubtype="0" fill="hold" nodeType="withEffect">
                                  <p:stCondLst>
                                    <p:cond delay="50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42" presetClass="path" presetSubtype="0" decel="100000" fill="hold" nodeType="withEffect">
                                  <p:stCondLst>
                                    <p:cond delay="500"/>
                                  </p:stCondLst>
                                  <p:childTnLst>
                                    <p:animMotion origin="layout" path="M -4.375E-6 -1.48148E-6 L 0.02461 -1.48148E-6 " pathEditMode="relative" rAng="0" ptsTypes="AA">
                                      <p:cBhvr>
                                        <p:cTn id="22" dur="500" spd="-100000" fill="hold"/>
                                        <p:tgtEl>
                                          <p:spTgt spid="37"/>
                                        </p:tgtEl>
                                        <p:attrNameLst>
                                          <p:attrName>ppt_x</p:attrName>
                                          <p:attrName>ppt_y</p:attrName>
                                        </p:attrNameLst>
                                      </p:cBhvr>
                                      <p:rCtr x="1224" y="0"/>
                                    </p:animMotion>
                                  </p:childTnLst>
                                </p:cTn>
                              </p:par>
                              <p:par>
                                <p:cTn id="23" presetID="53" presetClass="entr" presetSubtype="16" fill="hold" grpId="0" nodeType="withEffect">
                                  <p:stCondLst>
                                    <p:cond delay="50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par>
                                <p:cTn id="28" presetID="22" presetClass="entr" presetSubtype="8" fill="hold" nodeType="withEffect">
                                  <p:stCondLst>
                                    <p:cond delay="75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par>
                                <p:cTn id="31" presetID="10" presetClass="entr" presetSubtype="0" fill="hold" nodeType="withEffect">
                                  <p:stCondLst>
                                    <p:cond delay="75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nodeType="withEffect">
                                  <p:stCondLst>
                                    <p:cond delay="750"/>
                                  </p:stCondLst>
                                  <p:childTnLst>
                                    <p:animMotion origin="layout" path="M -4.16667E-7 7.40741E-7 L -4.16667E-7 0.0213 " pathEditMode="relative" rAng="0" ptsTypes="AA">
                                      <p:cBhvr>
                                        <p:cTn id="35" dur="500" spd="-100000" fill="hold"/>
                                        <p:tgtEl>
                                          <p:spTgt spid="30"/>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3E869B83-8F26-D26A-30B7-D6F62A59DB50}"/>
              </a:ext>
            </a:extLst>
          </p:cNvPr>
          <p:cNvGrpSpPr/>
          <p:nvPr/>
        </p:nvGrpSpPr>
        <p:grpSpPr>
          <a:xfrm>
            <a:off x="1506430" y="4187199"/>
            <a:ext cx="374356" cy="1236443"/>
            <a:chOff x="1506430" y="4187199"/>
            <a:chExt cx="374356" cy="1236443"/>
          </a:xfrm>
        </p:grpSpPr>
        <p:cxnSp>
          <p:nvCxnSpPr>
            <p:cNvPr id="22" name="Straight Connector 21">
              <a:extLst>
                <a:ext uri="{FF2B5EF4-FFF2-40B4-BE49-F238E27FC236}">
                  <a16:creationId xmlns:a16="http://schemas.microsoft.com/office/drawing/2014/main" id="{4004C398-F16E-E053-4466-8E3B8DE68939}"/>
                </a:ext>
                <a:ext uri="{C183D7F6-B498-43B3-948B-1728B52AA6E4}">
                  <adec:decorative xmlns:adec="http://schemas.microsoft.com/office/drawing/2017/decorative" val="1"/>
                </a:ext>
              </a:extLst>
            </p:cNvPr>
            <p:cNvCxnSpPr>
              <a:cxnSpLocks/>
            </p:cNvCxnSpPr>
            <p:nvPr/>
          </p:nvCxnSpPr>
          <p:spPr>
            <a:xfrm flipH="1" flipV="1">
              <a:off x="1693607" y="4187199"/>
              <a:ext cx="1" cy="1236443"/>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6AE0619-697F-6E7F-B34B-96A01F92F423}"/>
                </a:ext>
              </a:extLst>
            </p:cNvPr>
            <p:cNvSpPr/>
            <p:nvPr/>
          </p:nvSpPr>
          <p:spPr bwMode="auto">
            <a:xfrm>
              <a:off x="1506430" y="4187199"/>
              <a:ext cx="374356" cy="37435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1</a:t>
              </a:r>
            </a:p>
          </p:txBody>
        </p:sp>
      </p:grpSp>
      <p:grpSp>
        <p:nvGrpSpPr>
          <p:cNvPr id="73" name="Group 72">
            <a:extLst>
              <a:ext uri="{FF2B5EF4-FFF2-40B4-BE49-F238E27FC236}">
                <a16:creationId xmlns:a16="http://schemas.microsoft.com/office/drawing/2014/main" id="{F716A21F-7E65-BF5C-18EA-054F073035D5}"/>
              </a:ext>
            </a:extLst>
          </p:cNvPr>
          <p:cNvGrpSpPr/>
          <p:nvPr/>
        </p:nvGrpSpPr>
        <p:grpSpPr>
          <a:xfrm>
            <a:off x="3701505" y="4187199"/>
            <a:ext cx="374356" cy="1527955"/>
            <a:chOff x="5947331" y="4187199"/>
            <a:chExt cx="374356" cy="1527955"/>
          </a:xfrm>
        </p:grpSpPr>
        <p:cxnSp>
          <p:nvCxnSpPr>
            <p:cNvPr id="30" name="Straight Connector 29">
              <a:extLst>
                <a:ext uri="{FF2B5EF4-FFF2-40B4-BE49-F238E27FC236}">
                  <a16:creationId xmlns:a16="http://schemas.microsoft.com/office/drawing/2014/main" id="{DD92B137-236C-2336-E6CA-2E479EDD0492}"/>
                </a:ext>
                <a:ext uri="{C183D7F6-B498-43B3-948B-1728B52AA6E4}">
                  <adec:decorative xmlns:adec="http://schemas.microsoft.com/office/drawing/2017/decorative" val="1"/>
                </a:ext>
              </a:extLst>
            </p:cNvPr>
            <p:cNvCxnSpPr>
              <a:cxnSpLocks/>
            </p:cNvCxnSpPr>
            <p:nvPr/>
          </p:nvCxnSpPr>
          <p:spPr>
            <a:xfrm flipH="1" flipV="1">
              <a:off x="6125913" y="4478711"/>
              <a:ext cx="1" cy="1236443"/>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BB2DF6E-3807-873E-E83F-2F695409A271}"/>
                </a:ext>
                <a:ext uri="{C183D7F6-B498-43B3-948B-1728B52AA6E4}">
                  <adec:decorative xmlns:adec="http://schemas.microsoft.com/office/drawing/2017/decorative" val="1"/>
                </a:ext>
              </a:extLst>
            </p:cNvPr>
            <p:cNvSpPr/>
            <p:nvPr/>
          </p:nvSpPr>
          <p:spPr bwMode="auto">
            <a:xfrm>
              <a:off x="5947331" y="4187199"/>
              <a:ext cx="374356" cy="37435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Segoe UI Black" panose="020B0A02040204020203" pitchFamily="34" charset="0"/>
                  <a:cs typeface="Segoe UI" pitchFamily="34" charset="0"/>
                </a:rPr>
                <a:t>2</a:t>
              </a:r>
            </a:p>
          </p:txBody>
        </p:sp>
      </p:grpSp>
      <p:grpSp>
        <p:nvGrpSpPr>
          <p:cNvPr id="75" name="Group 74">
            <a:extLst>
              <a:ext uri="{FF2B5EF4-FFF2-40B4-BE49-F238E27FC236}">
                <a16:creationId xmlns:a16="http://schemas.microsoft.com/office/drawing/2014/main" id="{42EDD32C-9E34-C62D-AC2C-93E08C767517}"/>
              </a:ext>
            </a:extLst>
          </p:cNvPr>
          <p:cNvGrpSpPr/>
          <p:nvPr/>
        </p:nvGrpSpPr>
        <p:grpSpPr>
          <a:xfrm>
            <a:off x="6964841" y="4187199"/>
            <a:ext cx="374356" cy="1432688"/>
            <a:chOff x="9751270" y="4187199"/>
            <a:chExt cx="374356" cy="1432688"/>
          </a:xfrm>
        </p:grpSpPr>
        <p:cxnSp>
          <p:nvCxnSpPr>
            <p:cNvPr id="31" name="Straight Connector 30">
              <a:extLst>
                <a:ext uri="{FF2B5EF4-FFF2-40B4-BE49-F238E27FC236}">
                  <a16:creationId xmlns:a16="http://schemas.microsoft.com/office/drawing/2014/main" id="{024120CD-FF8E-A7BB-2D85-4565357BBCF8}"/>
                </a:ext>
                <a:ext uri="{C183D7F6-B498-43B3-948B-1728B52AA6E4}">
                  <adec:decorative xmlns:adec="http://schemas.microsoft.com/office/drawing/2017/decorative" val="1"/>
                </a:ext>
              </a:extLst>
            </p:cNvPr>
            <p:cNvCxnSpPr>
              <a:cxnSpLocks/>
            </p:cNvCxnSpPr>
            <p:nvPr/>
          </p:nvCxnSpPr>
          <p:spPr>
            <a:xfrm flipH="1" flipV="1">
              <a:off x="9938447" y="4383444"/>
              <a:ext cx="1" cy="1236443"/>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C7E82F9-4A6E-CC7C-B753-573BD5BB683A}"/>
                </a:ext>
                <a:ext uri="{C183D7F6-B498-43B3-948B-1728B52AA6E4}">
                  <adec:decorative xmlns:adec="http://schemas.microsoft.com/office/drawing/2017/decorative" val="1"/>
                </a:ext>
              </a:extLst>
            </p:cNvPr>
            <p:cNvSpPr/>
            <p:nvPr/>
          </p:nvSpPr>
          <p:spPr bwMode="auto">
            <a:xfrm>
              <a:off x="9751270" y="4187199"/>
              <a:ext cx="374356" cy="37435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3</a:t>
              </a:r>
            </a:p>
          </p:txBody>
        </p:sp>
      </p:grpSp>
      <p:grpSp>
        <p:nvGrpSpPr>
          <p:cNvPr id="76" name="Group 75">
            <a:extLst>
              <a:ext uri="{FF2B5EF4-FFF2-40B4-BE49-F238E27FC236}">
                <a16:creationId xmlns:a16="http://schemas.microsoft.com/office/drawing/2014/main" id="{9195B299-7792-72FA-308F-2C06B5A619FD}"/>
              </a:ext>
            </a:extLst>
          </p:cNvPr>
          <p:cNvGrpSpPr/>
          <p:nvPr/>
        </p:nvGrpSpPr>
        <p:grpSpPr>
          <a:xfrm>
            <a:off x="10555543" y="4232053"/>
            <a:ext cx="374356" cy="1527954"/>
            <a:chOff x="11281728" y="4187199"/>
            <a:chExt cx="374356" cy="1527954"/>
          </a:xfrm>
        </p:grpSpPr>
        <p:cxnSp>
          <p:nvCxnSpPr>
            <p:cNvPr id="32" name="Straight Connector 31">
              <a:extLst>
                <a:ext uri="{FF2B5EF4-FFF2-40B4-BE49-F238E27FC236}">
                  <a16:creationId xmlns:a16="http://schemas.microsoft.com/office/drawing/2014/main" id="{019075CE-CEC3-BE61-8604-078A84B13DC6}"/>
                </a:ext>
                <a:ext uri="{C183D7F6-B498-43B3-948B-1728B52AA6E4}">
                  <adec:decorative xmlns:adec="http://schemas.microsoft.com/office/drawing/2017/decorative" val="1"/>
                </a:ext>
              </a:extLst>
            </p:cNvPr>
            <p:cNvCxnSpPr>
              <a:cxnSpLocks/>
            </p:cNvCxnSpPr>
            <p:nvPr/>
          </p:nvCxnSpPr>
          <p:spPr>
            <a:xfrm flipH="1" flipV="1">
              <a:off x="11468905" y="4478710"/>
              <a:ext cx="1" cy="1236443"/>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4A139BE-FB48-58A8-652A-9C645FEF32CB}"/>
                </a:ext>
              </a:extLst>
            </p:cNvPr>
            <p:cNvSpPr/>
            <p:nvPr/>
          </p:nvSpPr>
          <p:spPr bwMode="auto">
            <a:xfrm>
              <a:off x="11281728" y="4187199"/>
              <a:ext cx="374356" cy="37435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4</a:t>
              </a:r>
            </a:p>
          </p:txBody>
        </p:sp>
      </p:grpSp>
      <p:sp>
        <p:nvSpPr>
          <p:cNvPr id="6" name="Rectangle 5">
            <a:extLst>
              <a:ext uri="{FF2B5EF4-FFF2-40B4-BE49-F238E27FC236}">
                <a16:creationId xmlns:a16="http://schemas.microsoft.com/office/drawing/2014/main" id="{94EADAB1-BA80-A6E4-9DDD-ED332C84C848}"/>
              </a:ext>
              <a:ext uri="{C183D7F6-B498-43B3-948B-1728B52AA6E4}">
                <adec:decorative xmlns:adec="http://schemas.microsoft.com/office/drawing/2017/decorative" val="1"/>
              </a:ext>
            </a:extLst>
          </p:cNvPr>
          <p:cNvSpPr/>
          <p:nvPr/>
        </p:nvSpPr>
        <p:spPr bwMode="auto">
          <a:xfrm>
            <a:off x="0" y="0"/>
            <a:ext cx="12202175" cy="4038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38" name="Title 1">
            <a:extLst>
              <a:ext uri="{FF2B5EF4-FFF2-40B4-BE49-F238E27FC236}">
                <a16:creationId xmlns:a16="http://schemas.microsoft.com/office/drawing/2014/main" id="{61405B5E-FE81-559D-0F61-DEF44196567D}"/>
              </a:ext>
            </a:extLst>
          </p:cNvPr>
          <p:cNvSpPr txBox="1">
            <a:spLocks/>
          </p:cNvSpPr>
          <p:nvPr/>
        </p:nvSpPr>
        <p:spPr>
          <a:xfrm>
            <a:off x="588263" y="457200"/>
            <a:ext cx="4326635"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Download Highlights</a:t>
            </a:r>
          </a:p>
        </p:txBody>
      </p:sp>
      <p:grpSp>
        <p:nvGrpSpPr>
          <p:cNvPr id="39" name="Group 38">
            <a:extLst>
              <a:ext uri="{FF2B5EF4-FFF2-40B4-BE49-F238E27FC236}">
                <a16:creationId xmlns:a16="http://schemas.microsoft.com/office/drawing/2014/main" id="{3BFA178E-69ED-A54F-0F28-096DB215CD71}"/>
              </a:ext>
              <a:ext uri="{C183D7F6-B498-43B3-948B-1728B52AA6E4}">
                <adec:decorative xmlns:adec="http://schemas.microsoft.com/office/drawing/2017/decorative" val="1"/>
              </a:ext>
            </a:extLst>
          </p:cNvPr>
          <p:cNvGrpSpPr/>
          <p:nvPr/>
        </p:nvGrpSpPr>
        <p:grpSpPr>
          <a:xfrm>
            <a:off x="588263" y="1207241"/>
            <a:ext cx="4025573" cy="1308050"/>
            <a:chOff x="588263" y="1497520"/>
            <a:chExt cx="4025573" cy="1308050"/>
          </a:xfrm>
        </p:grpSpPr>
        <p:sp>
          <p:nvSpPr>
            <p:cNvPr id="40" name="TextBox 39">
              <a:extLst>
                <a:ext uri="{FF2B5EF4-FFF2-40B4-BE49-F238E27FC236}">
                  <a16:creationId xmlns:a16="http://schemas.microsoft.com/office/drawing/2014/main" id="{DA2A4AC7-7951-5D60-3F21-9566B09CAADF}"/>
                </a:ext>
              </a:extLst>
            </p:cNvPr>
            <p:cNvSpPr txBox="1"/>
            <p:nvPr/>
          </p:nvSpPr>
          <p:spPr>
            <a:xfrm>
              <a:off x="588263" y="1497520"/>
              <a:ext cx="144270"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1</a:t>
              </a:r>
            </a:p>
          </p:txBody>
        </p:sp>
        <p:sp>
          <p:nvSpPr>
            <p:cNvPr id="41" name="TextBox 40">
              <a:extLst>
                <a:ext uri="{FF2B5EF4-FFF2-40B4-BE49-F238E27FC236}">
                  <a16:creationId xmlns:a16="http://schemas.microsoft.com/office/drawing/2014/main" id="{5DB7A262-8FDC-4C7D-D904-0180DF72DF25}"/>
                </a:ext>
              </a:extLst>
            </p:cNvPr>
            <p:cNvSpPr txBox="1"/>
            <p:nvPr/>
          </p:nvSpPr>
          <p:spPr>
            <a:xfrm>
              <a:off x="1094960" y="1497520"/>
              <a:ext cx="3518876" cy="1308050"/>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Key Customer Firmographic Attributes: Customer Name, Domain, Duns Number, Org Size, City, State, Postal Code, Industry, Vertical, Segment, Sub Segment</a:t>
              </a:r>
            </a:p>
            <a:p>
              <a:pPr marL="0" marR="0" lvl="0" indent="0" algn="l" defTabSz="850575" rtl="0" eaLnBrk="1" fontAlgn="auto" latinLnBrk="0" hangingPunct="1">
                <a:lnSpc>
                  <a:spcPct val="100000"/>
                </a:lnSpc>
                <a:spcBef>
                  <a:spcPts val="0"/>
                </a:spcBef>
                <a:spcAft>
                  <a:spcPts val="18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5D07A838-673C-278C-FC04-D172CAD36A3E}"/>
                </a:ext>
              </a:extLst>
            </p:cNvPr>
            <p:cNvCxnSpPr>
              <a:cxnSpLocks/>
            </p:cNvCxnSpPr>
            <p:nvPr/>
          </p:nvCxnSpPr>
          <p:spPr>
            <a:xfrm rot="16200000">
              <a:off x="722102"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45" name="Group 44">
            <a:extLst>
              <a:ext uri="{FF2B5EF4-FFF2-40B4-BE49-F238E27FC236}">
                <a16:creationId xmlns:a16="http://schemas.microsoft.com/office/drawing/2014/main" id="{9B822B78-BFAF-05B5-30F9-9A9B7A87D27E}"/>
              </a:ext>
              <a:ext uri="{C183D7F6-B498-43B3-948B-1728B52AA6E4}">
                <adec:decorative xmlns:adec="http://schemas.microsoft.com/office/drawing/2017/decorative" val="1"/>
              </a:ext>
            </a:extLst>
          </p:cNvPr>
          <p:cNvGrpSpPr/>
          <p:nvPr/>
        </p:nvGrpSpPr>
        <p:grpSpPr>
          <a:xfrm>
            <a:off x="588263" y="2636439"/>
            <a:ext cx="4025573" cy="1308050"/>
            <a:chOff x="588263" y="1497520"/>
            <a:chExt cx="4025573" cy="1308050"/>
          </a:xfrm>
        </p:grpSpPr>
        <p:sp>
          <p:nvSpPr>
            <p:cNvPr id="46" name="TextBox 45">
              <a:extLst>
                <a:ext uri="{FF2B5EF4-FFF2-40B4-BE49-F238E27FC236}">
                  <a16:creationId xmlns:a16="http://schemas.microsoft.com/office/drawing/2014/main" id="{E46093B8-AD8D-86B7-B297-03C5D32D2927}"/>
                </a:ext>
              </a:extLst>
            </p:cNvPr>
            <p:cNvSpPr txBox="1"/>
            <p:nvPr/>
          </p:nvSpPr>
          <p:spPr>
            <a:xfrm>
              <a:off x="588263" y="1497520"/>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2</a:t>
              </a:r>
            </a:p>
          </p:txBody>
        </p:sp>
        <p:sp>
          <p:nvSpPr>
            <p:cNvPr id="47" name="TextBox 46">
              <a:extLst>
                <a:ext uri="{FF2B5EF4-FFF2-40B4-BE49-F238E27FC236}">
                  <a16:creationId xmlns:a16="http://schemas.microsoft.com/office/drawing/2014/main" id="{12B41F3A-4554-3E3F-2A9A-EDA51A682776}"/>
                </a:ext>
              </a:extLst>
            </p:cNvPr>
            <p:cNvSpPr txBox="1"/>
            <p:nvPr/>
          </p:nvSpPr>
          <p:spPr>
            <a:xfrm>
              <a:off x="1094960" y="1497520"/>
              <a:ext cx="3518876" cy="1308050"/>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SMC Type Summary: Customer Segmentation into </a:t>
              </a:r>
              <a:r>
                <a:rPr kumimoji="0" lang="en-US" sz="1400" b="0" i="0" u="none" strike="noStrike" kern="0" cap="none" spc="0" normalizeH="0" baseline="0" noProof="0" dirty="0">
                  <a:ln>
                    <a:noFill/>
                  </a:ln>
                  <a:solidFill>
                    <a:srgbClr val="0078D4"/>
                  </a:solidFill>
                  <a:effectLst/>
                  <a:uLnTx/>
                  <a:uFillTx/>
                  <a:latin typeface="Segoe UI"/>
                  <a:ea typeface="+mn-ea"/>
                  <a:cs typeface="+mn-cs"/>
                </a:rPr>
                <a:t>Upper Medium</a:t>
              </a:r>
              <a:r>
                <a:rPr kumimoji="0" lang="en-US" sz="1400" b="0" i="0" u="none" strike="noStrike" kern="0" cap="none" spc="0" normalizeH="0" baseline="0" noProof="0" dirty="0">
                  <a:ln>
                    <a:noFill/>
                  </a:ln>
                  <a:solidFill>
                    <a:srgbClr val="000000"/>
                  </a:solidFill>
                  <a:effectLst/>
                  <a:uLnTx/>
                  <a:uFillTx/>
                  <a:latin typeface="Segoe UI"/>
                  <a:ea typeface="+mn-ea"/>
                  <a:cs typeface="+mn-cs"/>
                </a:rPr>
                <a:t>, </a:t>
              </a:r>
              <a:r>
                <a:rPr kumimoji="0" lang="en-US" sz="1400" b="0" i="0" u="none" strike="noStrike" kern="0" cap="none" spc="0" normalizeH="0" baseline="0" noProof="0" dirty="0">
                  <a:ln>
                    <a:noFill/>
                  </a:ln>
                  <a:solidFill>
                    <a:srgbClr val="0078D4"/>
                  </a:solidFill>
                  <a:effectLst/>
                  <a:uLnTx/>
                  <a:uFillTx/>
                  <a:latin typeface="Segoe UI"/>
                  <a:ea typeface="+mn-ea"/>
                  <a:cs typeface="+mn-cs"/>
                </a:rPr>
                <a:t>Medium</a:t>
              </a:r>
              <a:r>
                <a:rPr kumimoji="0" lang="en-US" sz="1400" b="0" i="0" u="none" strike="noStrike" kern="0" cap="none" spc="0" normalizeH="0" baseline="0" noProof="0" dirty="0">
                  <a:ln>
                    <a:noFill/>
                  </a:ln>
                  <a:solidFill>
                    <a:srgbClr val="000000"/>
                  </a:solidFill>
                  <a:effectLst/>
                  <a:uLnTx/>
                  <a:uFillTx/>
                  <a:latin typeface="Segoe UI"/>
                  <a:ea typeface="+mn-ea"/>
                  <a:cs typeface="+mn-cs"/>
                </a:rPr>
                <a:t>, and </a:t>
              </a:r>
              <a:r>
                <a:rPr kumimoji="0" lang="en-US" sz="1400" b="0" i="0" u="none" strike="noStrike" kern="0" cap="none" spc="0" normalizeH="0" baseline="0" noProof="0" dirty="0">
                  <a:ln>
                    <a:noFill/>
                  </a:ln>
                  <a:solidFill>
                    <a:srgbClr val="0078D4"/>
                  </a:solidFill>
                  <a:effectLst/>
                  <a:uLnTx/>
                  <a:uFillTx/>
                  <a:latin typeface="Segoe UI"/>
                  <a:ea typeface="+mn-ea"/>
                  <a:cs typeface="+mn-cs"/>
                </a:rPr>
                <a:t>Very Small Business </a:t>
              </a:r>
              <a:r>
                <a:rPr kumimoji="0" lang="en-US" sz="1400" b="0" i="0" u="none" strike="noStrike" kern="0" cap="none" spc="0" normalizeH="0" baseline="0" noProof="0" dirty="0">
                  <a:ln>
                    <a:noFill/>
                  </a:ln>
                  <a:solidFill>
                    <a:srgbClr val="000000"/>
                  </a:solidFill>
                  <a:effectLst/>
                  <a:uLnTx/>
                  <a:uFillTx/>
                  <a:latin typeface="Segoe UI"/>
                  <a:ea typeface="+mn-ea"/>
                  <a:cs typeface="+mn-cs"/>
                </a:rPr>
                <a:t>to define customer size and potential</a:t>
              </a:r>
            </a:p>
            <a:p>
              <a:pPr marL="0" marR="0" lvl="0" indent="0" algn="l" defTabSz="850575" rtl="0" eaLnBrk="1" fontAlgn="auto" latinLnBrk="0" hangingPunct="1">
                <a:lnSpc>
                  <a:spcPct val="100000"/>
                </a:lnSpc>
                <a:spcBef>
                  <a:spcPts val="0"/>
                </a:spcBef>
                <a:spcAft>
                  <a:spcPts val="18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DE1E7C7D-39D0-094E-44B2-EF17247FDDCF}"/>
                </a:ext>
              </a:extLst>
            </p:cNvPr>
            <p:cNvCxnSpPr>
              <a:cxnSpLocks/>
            </p:cNvCxnSpPr>
            <p:nvPr/>
          </p:nvCxnSpPr>
          <p:spPr>
            <a:xfrm rot="16200000">
              <a:off x="722102"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57" name="Group 56">
            <a:extLst>
              <a:ext uri="{FF2B5EF4-FFF2-40B4-BE49-F238E27FC236}">
                <a16:creationId xmlns:a16="http://schemas.microsoft.com/office/drawing/2014/main" id="{1A0F6F8D-DDB8-F959-8E52-48105F7D9C1F}"/>
              </a:ext>
              <a:ext uri="{C183D7F6-B498-43B3-948B-1728B52AA6E4}">
                <adec:decorative xmlns:adec="http://schemas.microsoft.com/office/drawing/2017/decorative" val="1"/>
              </a:ext>
            </a:extLst>
          </p:cNvPr>
          <p:cNvGrpSpPr/>
          <p:nvPr/>
        </p:nvGrpSpPr>
        <p:grpSpPr>
          <a:xfrm>
            <a:off x="6945231" y="1933297"/>
            <a:ext cx="4658505" cy="1738938"/>
            <a:chOff x="588263" y="1497520"/>
            <a:chExt cx="4658505" cy="1738938"/>
          </a:xfrm>
        </p:grpSpPr>
        <p:sp>
          <p:nvSpPr>
            <p:cNvPr id="58" name="TextBox 57">
              <a:extLst>
                <a:ext uri="{FF2B5EF4-FFF2-40B4-BE49-F238E27FC236}">
                  <a16:creationId xmlns:a16="http://schemas.microsoft.com/office/drawing/2014/main" id="{A57B7A74-7AF9-A152-6590-1D3350A62D47}"/>
                </a:ext>
              </a:extLst>
            </p:cNvPr>
            <p:cNvSpPr txBox="1"/>
            <p:nvPr/>
          </p:nvSpPr>
          <p:spPr>
            <a:xfrm>
              <a:off x="588263" y="1497520"/>
              <a:ext cx="206788"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mn-ea"/>
                  <a:cs typeface="+mn-cs"/>
                </a:rPr>
                <a:t>4</a:t>
              </a:r>
            </a:p>
          </p:txBody>
        </p:sp>
        <p:sp>
          <p:nvSpPr>
            <p:cNvPr id="59" name="TextBox 58">
              <a:extLst>
                <a:ext uri="{FF2B5EF4-FFF2-40B4-BE49-F238E27FC236}">
                  <a16:creationId xmlns:a16="http://schemas.microsoft.com/office/drawing/2014/main" id="{7A37D42F-797B-6477-8BD7-A5A0D8DE3BA5}"/>
                </a:ext>
              </a:extLst>
            </p:cNvPr>
            <p:cNvSpPr txBox="1"/>
            <p:nvPr/>
          </p:nvSpPr>
          <p:spPr>
            <a:xfrm>
              <a:off x="1094959" y="1497520"/>
              <a:ext cx="4151809" cy="1738938"/>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Propensity: </a:t>
              </a:r>
            </a:p>
            <a:p>
              <a:pPr marL="457200" marR="0" lvl="1"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mn-ea"/>
                  <a:cs typeface="+mn-cs"/>
                </a:rPr>
                <a:t>M365</a:t>
              </a:r>
              <a:r>
                <a:rPr kumimoji="0" lang="en-US" sz="1400" b="0" i="0" u="none" strike="noStrike" kern="0" cap="none" spc="0" normalizeH="0" baseline="0" noProof="0" dirty="0">
                  <a:ln>
                    <a:noFill/>
                  </a:ln>
                  <a:solidFill>
                    <a:srgbClr val="000000"/>
                  </a:solidFill>
                  <a:effectLst/>
                  <a:uLnTx/>
                  <a:uFillTx/>
                  <a:latin typeface="Segoe UI"/>
                  <a:ea typeface="+mn-ea"/>
                  <a:cs typeface="+mn-cs"/>
                </a:rPr>
                <a:t> – M365, Surface, and M365 upsell potential</a:t>
              </a:r>
            </a:p>
            <a:p>
              <a:pPr marL="457200" marR="0" lvl="1"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mn-ea"/>
                  <a:cs typeface="+mn-cs"/>
                </a:rPr>
                <a:t>D365</a:t>
              </a:r>
              <a:r>
                <a:rPr kumimoji="0" lang="en-US" sz="1400" b="0" i="0" u="none" strike="noStrike" kern="0" cap="none" spc="0" normalizeH="0" baseline="0" noProof="0" dirty="0">
                  <a:ln>
                    <a:noFill/>
                  </a:ln>
                  <a:solidFill>
                    <a:srgbClr val="000000"/>
                  </a:solidFill>
                  <a:effectLst/>
                  <a:uLnTx/>
                  <a:uFillTx/>
                  <a:latin typeface="Segoe UI"/>
                  <a:ea typeface="+mn-ea"/>
                  <a:cs typeface="+mn-cs"/>
                </a:rPr>
                <a:t> - D365 Finance &amp; Operations, D365 Business Essentials, D365 Sales Pro, and Power Apps </a:t>
              </a:r>
            </a:p>
            <a:p>
              <a:pPr marL="457200" marR="0" lvl="1"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mn-ea"/>
                  <a:cs typeface="+mn-cs"/>
                </a:rPr>
                <a:t>Azure</a:t>
              </a:r>
              <a:r>
                <a:rPr kumimoji="0" lang="en-US" sz="1400" b="0" i="0" u="none" strike="noStrike" kern="0" cap="none" spc="0" normalizeH="0" baseline="0" noProof="0" dirty="0">
                  <a:ln>
                    <a:noFill/>
                  </a:ln>
                  <a:solidFill>
                    <a:srgbClr val="000000"/>
                  </a:solidFill>
                  <a:effectLst/>
                  <a:uLnTx/>
                  <a:uFillTx/>
                  <a:latin typeface="Segoe UI"/>
                  <a:ea typeface="+mn-ea"/>
                  <a:cs typeface="+mn-cs"/>
                </a:rPr>
                <a:t> – Azure, &amp; Azure next logical workload</a:t>
              </a:r>
            </a:p>
          </p:txBody>
        </p:sp>
        <p:cxnSp>
          <p:nvCxnSpPr>
            <p:cNvPr id="60" name="Straight Connector 59">
              <a:extLst>
                <a:ext uri="{FF2B5EF4-FFF2-40B4-BE49-F238E27FC236}">
                  <a16:creationId xmlns:a16="http://schemas.microsoft.com/office/drawing/2014/main" id="{FDD17162-982B-58B0-B41F-394A5A724772}"/>
                </a:ext>
              </a:extLst>
            </p:cNvPr>
            <p:cNvCxnSpPr>
              <a:cxnSpLocks/>
            </p:cNvCxnSpPr>
            <p:nvPr/>
          </p:nvCxnSpPr>
          <p:spPr>
            <a:xfrm rot="16200000">
              <a:off x="722102"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69" name="Group 68">
            <a:extLst>
              <a:ext uri="{FF2B5EF4-FFF2-40B4-BE49-F238E27FC236}">
                <a16:creationId xmlns:a16="http://schemas.microsoft.com/office/drawing/2014/main" id="{8B24BF29-47D5-0A4B-F9F0-3DE9F4E98D47}"/>
              </a:ext>
              <a:ext uri="{C183D7F6-B498-43B3-948B-1728B52AA6E4}">
                <adec:decorative xmlns:adec="http://schemas.microsoft.com/office/drawing/2017/decorative" val="1"/>
              </a:ext>
            </a:extLst>
          </p:cNvPr>
          <p:cNvGrpSpPr/>
          <p:nvPr/>
        </p:nvGrpSpPr>
        <p:grpSpPr>
          <a:xfrm>
            <a:off x="6945231" y="573208"/>
            <a:ext cx="4025573" cy="861774"/>
            <a:chOff x="588263" y="1497520"/>
            <a:chExt cx="4025573" cy="861774"/>
          </a:xfrm>
        </p:grpSpPr>
        <p:sp>
          <p:nvSpPr>
            <p:cNvPr id="70" name="TextBox 69">
              <a:extLst>
                <a:ext uri="{FF2B5EF4-FFF2-40B4-BE49-F238E27FC236}">
                  <a16:creationId xmlns:a16="http://schemas.microsoft.com/office/drawing/2014/main" id="{391A901B-3236-1D60-FA6F-2794A893A4ED}"/>
                </a:ext>
              </a:extLst>
            </p:cNvPr>
            <p:cNvSpPr txBox="1"/>
            <p:nvPr/>
          </p:nvSpPr>
          <p:spPr>
            <a:xfrm>
              <a:off x="588263" y="1497520"/>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3</a:t>
              </a:r>
            </a:p>
          </p:txBody>
        </p:sp>
        <p:sp>
          <p:nvSpPr>
            <p:cNvPr id="71" name="TextBox 70">
              <a:extLst>
                <a:ext uri="{FF2B5EF4-FFF2-40B4-BE49-F238E27FC236}">
                  <a16:creationId xmlns:a16="http://schemas.microsoft.com/office/drawing/2014/main" id="{69880171-D91C-7D45-5DE9-68F74DE03691}"/>
                </a:ext>
              </a:extLst>
            </p:cNvPr>
            <p:cNvSpPr txBox="1"/>
            <p:nvPr/>
          </p:nvSpPr>
          <p:spPr>
            <a:xfrm>
              <a:off x="1094960" y="1497520"/>
              <a:ext cx="3518876" cy="861774"/>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Solution Plays: yes/no indicator to determine if the customer is part of the Solution Play. Use </a:t>
              </a:r>
              <a:r>
                <a:rPr kumimoji="0" lang="en-US" sz="1400" b="0" i="0" u="none" strike="noStrike" kern="1200" cap="none" spc="0" normalizeH="0" baseline="0" noProof="0" dirty="0">
                  <a:ln>
                    <a:noFill/>
                  </a:ln>
                  <a:solidFill>
                    <a:srgbClr val="0078D4"/>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Microsoft Learn</a:t>
              </a:r>
              <a:r>
                <a:rPr kumimoji="0" lang="en-US" sz="1400" b="0" i="0" u="none" strike="noStrike" kern="0" cap="none" spc="0" normalizeH="0" baseline="0" noProof="0" dirty="0">
                  <a:ln>
                    <a:noFill/>
                  </a:ln>
                  <a:solidFill>
                    <a:srgbClr val="000000"/>
                  </a:solidFill>
                  <a:effectLst/>
                  <a:uLnTx/>
                  <a:uFillTx/>
                  <a:latin typeface="Segoe UI"/>
                  <a:ea typeface="+mn-ea"/>
                  <a:cs typeface="+mn-cs"/>
                </a:rPr>
                <a:t> to get the targeting details </a:t>
              </a:r>
            </a:p>
          </p:txBody>
        </p:sp>
        <p:cxnSp>
          <p:nvCxnSpPr>
            <p:cNvPr id="72" name="Straight Connector 71">
              <a:extLst>
                <a:ext uri="{FF2B5EF4-FFF2-40B4-BE49-F238E27FC236}">
                  <a16:creationId xmlns:a16="http://schemas.microsoft.com/office/drawing/2014/main" id="{EB00BAE3-BCDC-D9CA-DC0E-5522430E40D9}"/>
                </a:ext>
              </a:extLst>
            </p:cNvPr>
            <p:cNvCxnSpPr>
              <a:cxnSpLocks/>
            </p:cNvCxnSpPr>
            <p:nvPr/>
          </p:nvCxnSpPr>
          <p:spPr>
            <a:xfrm rot="16200000">
              <a:off x="722102"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80" name="Group 79">
            <a:extLst>
              <a:ext uri="{FF2B5EF4-FFF2-40B4-BE49-F238E27FC236}">
                <a16:creationId xmlns:a16="http://schemas.microsoft.com/office/drawing/2014/main" id="{C55D9118-4E26-3147-A1CD-02ADCC8C605B}"/>
              </a:ext>
            </a:extLst>
          </p:cNvPr>
          <p:cNvGrpSpPr/>
          <p:nvPr/>
        </p:nvGrpSpPr>
        <p:grpSpPr>
          <a:xfrm>
            <a:off x="69850" y="4795278"/>
            <a:ext cx="12098438" cy="1453494"/>
            <a:chOff x="0" y="4795278"/>
            <a:chExt cx="12098438" cy="1453494"/>
          </a:xfrm>
        </p:grpSpPr>
        <p:pic>
          <p:nvPicPr>
            <p:cNvPr id="78" name="Picture 77" descr="A screen shot of a computer&#10;&#10;Description automatically generated">
              <a:extLst>
                <a:ext uri="{FF2B5EF4-FFF2-40B4-BE49-F238E27FC236}">
                  <a16:creationId xmlns:a16="http://schemas.microsoft.com/office/drawing/2014/main" id="{0E70FDE4-FE85-76B4-528D-3E11777A95A3}"/>
                </a:ext>
              </a:extLst>
            </p:cNvPr>
            <p:cNvPicPr>
              <a:picLocks noChangeAspect="1"/>
            </p:cNvPicPr>
            <p:nvPr/>
          </p:nvPicPr>
          <p:blipFill rotWithShape="1">
            <a:blip r:embed="rId3">
              <a:extLst>
                <a:ext uri="{28A0092B-C50C-407E-A947-70E740481C1C}">
                  <a14:useLocalDpi xmlns:a14="http://schemas.microsoft.com/office/drawing/2010/main" val="0"/>
                </a:ext>
              </a:extLst>
            </a:blip>
            <a:srcRect b="75481"/>
            <a:stretch/>
          </p:blipFill>
          <p:spPr>
            <a:xfrm>
              <a:off x="0" y="4795278"/>
              <a:ext cx="12098438" cy="1308050"/>
            </a:xfrm>
            <a:prstGeom prst="rect">
              <a:avLst/>
            </a:prstGeom>
          </p:spPr>
        </p:pic>
        <p:pic>
          <p:nvPicPr>
            <p:cNvPr id="79" name="Picture 78" descr="A screen shot of a computer&#10;&#10;Description automatically generated">
              <a:extLst>
                <a:ext uri="{FF2B5EF4-FFF2-40B4-BE49-F238E27FC236}">
                  <a16:creationId xmlns:a16="http://schemas.microsoft.com/office/drawing/2014/main" id="{69F3151F-158B-6E7E-2DF8-648944296921}"/>
                </a:ext>
              </a:extLst>
            </p:cNvPr>
            <p:cNvPicPr>
              <a:picLocks noChangeAspect="1"/>
            </p:cNvPicPr>
            <p:nvPr/>
          </p:nvPicPr>
          <p:blipFill rotWithShape="1">
            <a:blip r:embed="rId3">
              <a:extLst>
                <a:ext uri="{28A0092B-C50C-407E-A947-70E740481C1C}">
                  <a14:useLocalDpi xmlns:a14="http://schemas.microsoft.com/office/drawing/2010/main" val="0"/>
                </a:ext>
              </a:extLst>
            </a:blip>
            <a:srcRect t="97143"/>
            <a:stretch/>
          </p:blipFill>
          <p:spPr>
            <a:xfrm>
              <a:off x="0" y="6096372"/>
              <a:ext cx="12098438" cy="152400"/>
            </a:xfrm>
            <a:prstGeom prst="rect">
              <a:avLst/>
            </a:prstGeom>
          </p:spPr>
        </p:pic>
      </p:grpSp>
    </p:spTree>
    <p:extLst>
      <p:ext uri="{BB962C8B-B14F-4D97-AF65-F5344CB8AC3E}">
        <p14:creationId xmlns:p14="http://schemas.microsoft.com/office/powerpoint/2010/main" val="373786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childTnLst>
                          </p:cTn>
                        </p:par>
                        <p:par>
                          <p:cTn id="16" fill="hold">
                            <p:stCondLst>
                              <p:cond delay="3250"/>
                            </p:stCondLst>
                            <p:childTnLst>
                              <p:par>
                                <p:cTn id="17" presetID="10"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EADAB1-BA80-A6E4-9DDD-ED332C84C848}"/>
              </a:ext>
              <a:ext uri="{C183D7F6-B498-43B3-948B-1728B52AA6E4}">
                <adec:decorative xmlns:adec="http://schemas.microsoft.com/office/drawing/2017/decorative" val="1"/>
              </a:ext>
            </a:extLst>
          </p:cNvPr>
          <p:cNvSpPr/>
          <p:nvPr/>
        </p:nvSpPr>
        <p:spPr bwMode="auto">
          <a:xfrm>
            <a:off x="0" y="1625117"/>
            <a:ext cx="12202175" cy="4386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38" name="Title 1">
            <a:extLst>
              <a:ext uri="{FF2B5EF4-FFF2-40B4-BE49-F238E27FC236}">
                <a16:creationId xmlns:a16="http://schemas.microsoft.com/office/drawing/2014/main" id="{61405B5E-FE81-559D-0F61-DEF44196567D}"/>
              </a:ext>
            </a:extLst>
          </p:cNvPr>
          <p:cNvSpPr txBox="1">
            <a:spLocks/>
          </p:cNvSpPr>
          <p:nvPr/>
        </p:nvSpPr>
        <p:spPr>
          <a:xfrm>
            <a:off x="588263" y="457200"/>
            <a:ext cx="4326635"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FY24 Solution Plays</a:t>
            </a:r>
          </a:p>
        </p:txBody>
      </p:sp>
      <p:grpSp>
        <p:nvGrpSpPr>
          <p:cNvPr id="39" name="Group 38">
            <a:extLst>
              <a:ext uri="{FF2B5EF4-FFF2-40B4-BE49-F238E27FC236}">
                <a16:creationId xmlns:a16="http://schemas.microsoft.com/office/drawing/2014/main" id="{3BFA178E-69ED-A54F-0F28-096DB215CD71}"/>
              </a:ext>
              <a:ext uri="{C183D7F6-B498-43B3-948B-1728B52AA6E4}">
                <adec:decorative xmlns:adec="http://schemas.microsoft.com/office/drawing/2017/decorative" val="1"/>
              </a:ext>
            </a:extLst>
          </p:cNvPr>
          <p:cNvGrpSpPr/>
          <p:nvPr/>
        </p:nvGrpSpPr>
        <p:grpSpPr>
          <a:xfrm>
            <a:off x="588263" y="2087613"/>
            <a:ext cx="6063541" cy="1015663"/>
            <a:chOff x="588263" y="1497520"/>
            <a:chExt cx="6063541" cy="1015663"/>
          </a:xfrm>
        </p:grpSpPr>
        <p:sp>
          <p:nvSpPr>
            <p:cNvPr id="40" name="TextBox 39">
              <a:extLst>
                <a:ext uri="{FF2B5EF4-FFF2-40B4-BE49-F238E27FC236}">
                  <a16:creationId xmlns:a16="http://schemas.microsoft.com/office/drawing/2014/main" id="{DA2A4AC7-7951-5D60-3F21-9566B09CAADF}"/>
                </a:ext>
              </a:extLst>
            </p:cNvPr>
            <p:cNvSpPr txBox="1"/>
            <p:nvPr/>
          </p:nvSpPr>
          <p:spPr>
            <a:xfrm>
              <a:off x="588263" y="1497520"/>
              <a:ext cx="2279470"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Modern Work</a:t>
              </a:r>
            </a:p>
          </p:txBody>
        </p:sp>
        <p:sp>
          <p:nvSpPr>
            <p:cNvPr id="41" name="TextBox 40">
              <a:extLst>
                <a:ext uri="{FF2B5EF4-FFF2-40B4-BE49-F238E27FC236}">
                  <a16:creationId xmlns:a16="http://schemas.microsoft.com/office/drawing/2014/main" id="{5DB7A262-8FDC-4C7D-D904-0180DF72DF25}"/>
                </a:ext>
              </a:extLst>
            </p:cNvPr>
            <p:cNvSpPr txBox="1"/>
            <p:nvPr/>
          </p:nvSpPr>
          <p:spPr>
            <a:xfrm>
              <a:off x="3132928" y="1497520"/>
              <a:ext cx="3518876" cy="1015663"/>
            </a:xfrm>
            <a:prstGeom prst="rect">
              <a:avLst/>
            </a:prstGeom>
            <a:noFill/>
          </p:spPr>
          <p:txBody>
            <a:bodyPr wrap="square" lIns="0" tIns="0" rIns="0" bIns="0" anchor="t" anchorCtr="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Secure Productivity</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Converged Comms</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Modernize with Surface</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850575" rtl="0" eaLnBrk="1" fontAlgn="auto" latinLnBrk="0" hangingPunct="1">
                <a:lnSpc>
                  <a:spcPct val="100000"/>
                </a:lnSpc>
                <a:spcBef>
                  <a:spcPts val="0"/>
                </a:spcBef>
                <a:spcAft>
                  <a:spcPts val="18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5D07A838-673C-278C-FC04-D172CAD36A3E}"/>
                </a:ext>
              </a:extLst>
            </p:cNvPr>
            <p:cNvCxnSpPr>
              <a:cxnSpLocks/>
            </p:cNvCxnSpPr>
            <p:nvPr/>
          </p:nvCxnSpPr>
          <p:spPr>
            <a:xfrm rot="16200000">
              <a:off x="2760070"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45" name="Group 44">
            <a:extLst>
              <a:ext uri="{FF2B5EF4-FFF2-40B4-BE49-F238E27FC236}">
                <a16:creationId xmlns:a16="http://schemas.microsoft.com/office/drawing/2014/main" id="{9B822B78-BFAF-05B5-30F9-9A9B7A87D27E}"/>
              </a:ext>
              <a:ext uri="{C183D7F6-B498-43B3-948B-1728B52AA6E4}">
                <adec:decorative xmlns:adec="http://schemas.microsoft.com/office/drawing/2017/decorative" val="1"/>
              </a:ext>
            </a:extLst>
          </p:cNvPr>
          <p:cNvGrpSpPr/>
          <p:nvPr/>
        </p:nvGrpSpPr>
        <p:grpSpPr>
          <a:xfrm>
            <a:off x="6529970" y="2087613"/>
            <a:ext cx="4754690" cy="3862596"/>
            <a:chOff x="588263" y="1497520"/>
            <a:chExt cx="4754690" cy="3862596"/>
          </a:xfrm>
        </p:grpSpPr>
        <p:sp>
          <p:nvSpPr>
            <p:cNvPr id="46" name="TextBox 45">
              <a:extLst>
                <a:ext uri="{FF2B5EF4-FFF2-40B4-BE49-F238E27FC236}">
                  <a16:creationId xmlns:a16="http://schemas.microsoft.com/office/drawing/2014/main" id="{E46093B8-AD8D-86B7-B297-03C5D32D2927}"/>
                </a:ext>
              </a:extLst>
            </p:cNvPr>
            <p:cNvSpPr txBox="1"/>
            <p:nvPr/>
          </p:nvSpPr>
          <p:spPr>
            <a:xfrm>
              <a:off x="588263" y="1497520"/>
              <a:ext cx="940963"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Azure</a:t>
              </a:r>
            </a:p>
          </p:txBody>
        </p:sp>
        <p:sp>
          <p:nvSpPr>
            <p:cNvPr id="47" name="TextBox 46">
              <a:extLst>
                <a:ext uri="{FF2B5EF4-FFF2-40B4-BE49-F238E27FC236}">
                  <a16:creationId xmlns:a16="http://schemas.microsoft.com/office/drawing/2014/main" id="{12B41F3A-4554-3E3F-2A9A-EDA51A682776}"/>
                </a:ext>
              </a:extLst>
            </p:cNvPr>
            <p:cNvSpPr txBox="1"/>
            <p:nvPr/>
          </p:nvSpPr>
          <p:spPr>
            <a:xfrm>
              <a:off x="1824077" y="1497520"/>
              <a:ext cx="3518876" cy="3862596"/>
            </a:xfrm>
            <a:prstGeom prst="rect">
              <a:avLst/>
            </a:prstGeom>
            <a:noFill/>
          </p:spPr>
          <p:txBody>
            <a:bodyPr wrap="square" lIns="0" tIns="0" rIns="0" bIns="0" anchor="t" anchorCtr="0">
              <a:spAutoFit/>
            </a:bodyPr>
            <a:lstStyle/>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Accelerate Developer Productivity</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Build Intelligent Apps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Innovate with AI</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Innovate with HPC, AI Infrastructure</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Migrate &amp; Secure Windows Server &amp; SQL Server</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Migrate Linux Estate</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Migrate Oracle</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Migrate SAP</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Migrate to Azure Analytics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Modernize Enterprise Applications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Power Business Decisions with Cloud Scales Analytics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850575" rtl="0" eaLnBrk="1" fontAlgn="auto" latinLnBrk="0" hangingPunct="1">
                <a:lnSpc>
                  <a:spcPct val="100000"/>
                </a:lnSpc>
                <a:spcBef>
                  <a:spcPts val="600"/>
                </a:spcBef>
                <a:spcAft>
                  <a:spcPts val="180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DE1E7C7D-39D0-094E-44B2-EF17247FDDCF}"/>
                </a:ext>
              </a:extLst>
            </p:cNvPr>
            <p:cNvCxnSpPr>
              <a:cxnSpLocks/>
            </p:cNvCxnSpPr>
            <p:nvPr/>
          </p:nvCxnSpPr>
          <p:spPr>
            <a:xfrm rot="16200000">
              <a:off x="1451219" y="1689164"/>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grpSp>
        <p:nvGrpSpPr>
          <p:cNvPr id="4" name="Group 3">
            <a:extLst>
              <a:ext uri="{FF2B5EF4-FFF2-40B4-BE49-F238E27FC236}">
                <a16:creationId xmlns:a16="http://schemas.microsoft.com/office/drawing/2014/main" id="{5844833F-0E07-89CC-8AEB-48D0262EBC22}"/>
              </a:ext>
            </a:extLst>
          </p:cNvPr>
          <p:cNvGrpSpPr/>
          <p:nvPr/>
        </p:nvGrpSpPr>
        <p:grpSpPr>
          <a:xfrm>
            <a:off x="588263" y="4132224"/>
            <a:ext cx="5322466" cy="800219"/>
            <a:chOff x="588263" y="4521183"/>
            <a:chExt cx="5322466" cy="800219"/>
          </a:xfrm>
        </p:grpSpPr>
        <p:sp>
          <p:nvSpPr>
            <p:cNvPr id="70" name="TextBox 69">
              <a:extLst>
                <a:ext uri="{FF2B5EF4-FFF2-40B4-BE49-F238E27FC236}">
                  <a16:creationId xmlns:a16="http://schemas.microsoft.com/office/drawing/2014/main" id="{391A901B-3236-1D60-FA6F-2794A893A4ED}"/>
                </a:ext>
              </a:extLst>
            </p:cNvPr>
            <p:cNvSpPr txBox="1"/>
            <p:nvPr/>
          </p:nvSpPr>
          <p:spPr>
            <a:xfrm>
              <a:off x="588263" y="4521183"/>
              <a:ext cx="1574149"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78D4"/>
                  </a:solidFill>
                  <a:effectLst/>
                  <a:uLnTx/>
                  <a:uFillTx/>
                  <a:latin typeface="Segoe UI Semibold"/>
                  <a:ea typeface="+mn-ea"/>
                  <a:cs typeface="+mn-cs"/>
                </a:rPr>
                <a:t>Dynamics</a:t>
              </a:r>
            </a:p>
          </p:txBody>
        </p:sp>
        <p:sp>
          <p:nvSpPr>
            <p:cNvPr id="71" name="TextBox 70">
              <a:extLst>
                <a:ext uri="{FF2B5EF4-FFF2-40B4-BE49-F238E27FC236}">
                  <a16:creationId xmlns:a16="http://schemas.microsoft.com/office/drawing/2014/main" id="{69880171-D91C-7D45-5DE9-68F74DE03691}"/>
                </a:ext>
              </a:extLst>
            </p:cNvPr>
            <p:cNvSpPr txBox="1"/>
            <p:nvPr/>
          </p:nvSpPr>
          <p:spPr>
            <a:xfrm>
              <a:off x="3103590" y="4521183"/>
              <a:ext cx="2807139" cy="800219"/>
            </a:xfrm>
            <a:prstGeom prst="rect">
              <a:avLst/>
            </a:prstGeom>
            <a:noFill/>
          </p:spPr>
          <p:txBody>
            <a:bodyPr wrap="square" lIns="0" tIns="0" rIns="0" bIns="0" anchor="t" anchorCtr="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Maximize Sales Impact </a:t>
              </a: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Simplify Business Process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t"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Lato Light" panose="020F0502020204030203" pitchFamily="34" charset="0"/>
                  <a:cs typeface="Segoe UI" panose="020B0502040204020203" pitchFamily="34" charset="0"/>
                </a:rPr>
                <a:t>Transform Business Operations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B2A9C573-3EA9-419F-D2BD-A109266419C4}"/>
                </a:ext>
              </a:extLst>
            </p:cNvPr>
            <p:cNvCxnSpPr>
              <a:cxnSpLocks/>
            </p:cNvCxnSpPr>
            <p:nvPr/>
          </p:nvCxnSpPr>
          <p:spPr>
            <a:xfrm rot="16200000">
              <a:off x="2730732" y="4712827"/>
              <a:ext cx="383287" cy="0"/>
            </a:xfrm>
            <a:prstGeom prst="line">
              <a:avLst/>
            </a:prstGeom>
            <a:noFill/>
            <a:ln w="15875" cap="rnd" cmpd="sng" algn="ctr">
              <a:solidFill>
                <a:srgbClr val="FFFFFF">
                  <a:lumMod val="75000"/>
                </a:srgbClr>
              </a:solidFill>
              <a:prstDash val="solid"/>
              <a:headEnd type="none" w="lg" len="med"/>
              <a:tailEnd type="none" w="lg" len="med"/>
            </a:ln>
            <a:effectLst/>
          </p:spPr>
        </p:cxnSp>
      </p:grpSp>
    </p:spTree>
    <p:extLst>
      <p:ext uri="{BB962C8B-B14F-4D97-AF65-F5344CB8AC3E}">
        <p14:creationId xmlns:p14="http://schemas.microsoft.com/office/powerpoint/2010/main" val="1118094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2FE841BA-64B6-B4A6-BB99-FF4F05F2E83F}"/>
              </a:ext>
            </a:extLst>
          </p:cNvPr>
          <p:cNvPicPr>
            <a:picLocks noChangeAspect="1"/>
          </p:cNvPicPr>
          <p:nvPr/>
        </p:nvPicPr>
        <p:blipFill rotWithShape="1">
          <a:blip r:embed="rId3"/>
          <a:srcRect b="29597"/>
          <a:stretch/>
        </p:blipFill>
        <p:spPr>
          <a:xfrm>
            <a:off x="5891233" y="4629278"/>
            <a:ext cx="6110788" cy="2027792"/>
          </a:xfrm>
          <a:prstGeom prst="rect">
            <a:avLst/>
          </a:prstGeom>
          <a:ln w="12700" cap="rnd">
            <a:solidFill>
              <a:srgbClr val="D2D2D2"/>
            </a:solidFill>
          </a:ln>
        </p:spPr>
      </p:pic>
      <p:pic>
        <p:nvPicPr>
          <p:cNvPr id="23" name="Picture 22">
            <a:extLst>
              <a:ext uri="{FF2B5EF4-FFF2-40B4-BE49-F238E27FC236}">
                <a16:creationId xmlns:a16="http://schemas.microsoft.com/office/drawing/2014/main" id="{49AB1719-F512-E392-2195-D2D434A32CFE}"/>
              </a:ext>
            </a:extLst>
          </p:cNvPr>
          <p:cNvPicPr>
            <a:picLocks noChangeAspect="1"/>
          </p:cNvPicPr>
          <p:nvPr/>
        </p:nvPicPr>
        <p:blipFill>
          <a:blip r:embed="rId4"/>
          <a:stretch>
            <a:fillRect/>
          </a:stretch>
        </p:blipFill>
        <p:spPr>
          <a:xfrm>
            <a:off x="5893827" y="684267"/>
            <a:ext cx="6110788" cy="1788524"/>
          </a:xfrm>
          <a:prstGeom prst="rect">
            <a:avLst/>
          </a:prstGeom>
          <a:ln w="12700" cap="rnd">
            <a:solidFill>
              <a:srgbClr val="D2D2D2"/>
            </a:solidFill>
          </a:ln>
        </p:spPr>
      </p:pic>
      <p:cxnSp>
        <p:nvCxnSpPr>
          <p:cNvPr id="41" name="Straight Connector 40">
            <a:extLst>
              <a:ext uri="{FF2B5EF4-FFF2-40B4-BE49-F238E27FC236}">
                <a16:creationId xmlns:a16="http://schemas.microsoft.com/office/drawing/2014/main" id="{3D3784C2-AFD7-4487-97F1-9D21765F355F}"/>
              </a:ext>
              <a:ext uri="{C183D7F6-B498-43B3-948B-1728B52AA6E4}">
                <adec:decorative xmlns:adec="http://schemas.microsoft.com/office/drawing/2017/decorative" val="1"/>
              </a:ext>
            </a:extLst>
          </p:cNvPr>
          <p:cNvCxnSpPr>
            <a:cxnSpLocks/>
          </p:cNvCxnSpPr>
          <p:nvPr/>
        </p:nvCxnSpPr>
        <p:spPr>
          <a:xfrm flipH="1">
            <a:off x="5478265" y="1532368"/>
            <a:ext cx="415562" cy="0"/>
          </a:xfrm>
          <a:prstGeom prst="line">
            <a:avLst/>
          </a:prstGeom>
          <a:ln w="22225" cap="rnd">
            <a:solidFill>
              <a:schemeClr val="accent1"/>
            </a:solidFill>
            <a:prstDash val="sysDot"/>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2A8224-0FFD-48D9-B3AC-8C9F2CFB564F}"/>
              </a:ext>
              <a:ext uri="{C183D7F6-B498-43B3-948B-1728B52AA6E4}">
                <adec:decorative xmlns:adec="http://schemas.microsoft.com/office/drawing/2017/decorative" val="1"/>
              </a:ext>
            </a:extLst>
          </p:cNvPr>
          <p:cNvCxnSpPr>
            <a:cxnSpLocks/>
          </p:cNvCxnSpPr>
          <p:nvPr/>
        </p:nvCxnSpPr>
        <p:spPr>
          <a:xfrm flipH="1">
            <a:off x="5512146" y="3692220"/>
            <a:ext cx="415562" cy="0"/>
          </a:xfrm>
          <a:prstGeom prst="line">
            <a:avLst/>
          </a:prstGeom>
          <a:ln w="22225" cap="rnd">
            <a:solidFill>
              <a:schemeClr val="accent1"/>
            </a:solidFill>
            <a:prstDash val="sysDot"/>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49573A9-7CFB-45CE-8BCE-F78B86647B4D}"/>
              </a:ext>
              <a:ext uri="{C183D7F6-B498-43B3-948B-1728B52AA6E4}">
                <adec:decorative xmlns:adec="http://schemas.microsoft.com/office/drawing/2017/decorative" val="1"/>
              </a:ext>
            </a:extLst>
          </p:cNvPr>
          <p:cNvSpPr/>
          <p:nvPr/>
        </p:nvSpPr>
        <p:spPr bwMode="auto">
          <a:xfrm>
            <a:off x="0" y="0"/>
            <a:ext cx="5008563"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4153858" cy="830997"/>
          </a:xfrm>
        </p:spPr>
        <p:txBody>
          <a:bodyPr/>
          <a:lstStyle/>
          <a:p>
            <a:r>
              <a:rPr lang="en-US" sz="2700"/>
              <a:t>Support for accessing</a:t>
            </a:r>
            <a:br>
              <a:rPr lang="en-US" sz="2700"/>
            </a:br>
            <a:r>
              <a:rPr lang="en-US" sz="2700"/>
              <a:t>partner center </a:t>
            </a:r>
          </a:p>
        </p:txBody>
      </p:sp>
      <p:grpSp>
        <p:nvGrpSpPr>
          <p:cNvPr id="26" name="Group 25">
            <a:extLst>
              <a:ext uri="{FF2B5EF4-FFF2-40B4-BE49-F238E27FC236}">
                <a16:creationId xmlns:a16="http://schemas.microsoft.com/office/drawing/2014/main" id="{9BCAD221-57A4-4962-A756-B700B6F5E9EB}"/>
              </a:ext>
              <a:ext uri="{C183D7F6-B498-43B3-948B-1728B52AA6E4}">
                <adec:decorative xmlns:adec="http://schemas.microsoft.com/office/drawing/2017/decorative" val="1"/>
              </a:ext>
            </a:extLst>
          </p:cNvPr>
          <p:cNvGrpSpPr/>
          <p:nvPr/>
        </p:nvGrpSpPr>
        <p:grpSpPr>
          <a:xfrm>
            <a:off x="588264" y="2237313"/>
            <a:ext cx="4203653" cy="532895"/>
            <a:chOff x="588263" y="1497520"/>
            <a:chExt cx="4335698" cy="430887"/>
          </a:xfrm>
        </p:grpSpPr>
        <p:sp>
          <p:nvSpPr>
            <p:cNvPr id="85" name="TextBox 84">
              <a:extLst>
                <a:ext uri="{FF2B5EF4-FFF2-40B4-BE49-F238E27FC236}">
                  <a16:creationId xmlns:a16="http://schemas.microsoft.com/office/drawing/2014/main" id="{02A2E994-ED2A-4028-BDAC-031CA4922878}"/>
                </a:ext>
              </a:extLst>
            </p:cNvPr>
            <p:cNvSpPr txBox="1"/>
            <p:nvPr/>
          </p:nvSpPr>
          <p:spPr>
            <a:xfrm>
              <a:off x="588263" y="1497520"/>
              <a:ext cx="240450"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A</a:t>
              </a:r>
            </a:p>
          </p:txBody>
        </p:sp>
        <p:sp>
          <p:nvSpPr>
            <p:cNvPr id="86" name="TextBox 85">
              <a:extLst>
                <a:ext uri="{FF2B5EF4-FFF2-40B4-BE49-F238E27FC236}">
                  <a16:creationId xmlns:a16="http://schemas.microsoft.com/office/drawing/2014/main" id="{292F5BEE-74DC-4EAE-B0BC-54421F2F0498}"/>
                </a:ext>
              </a:extLst>
            </p:cNvPr>
            <p:cNvSpPr txBox="1"/>
            <p:nvPr/>
          </p:nvSpPr>
          <p:spPr>
            <a:xfrm>
              <a:off x="1110874" y="1538760"/>
              <a:ext cx="3813087" cy="348406"/>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Within Partner Center, in the top-left menu, select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Help + support.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188EA52E-0E8A-469C-87B0-B1CE441B8D63}"/>
                </a:ext>
              </a:extLst>
            </p:cNvPr>
            <p:cNvCxnSpPr>
              <a:cxnSpLocks/>
            </p:cNvCxnSpPr>
            <p:nvPr/>
          </p:nvCxnSpPr>
          <p:spPr>
            <a:xfrm rot="16200000">
              <a:off x="722102" y="1689164"/>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6BC033-A3ED-45F3-83B4-92C0EFA48257}"/>
              </a:ext>
              <a:ext uri="{C183D7F6-B498-43B3-948B-1728B52AA6E4}">
                <adec:decorative xmlns:adec="http://schemas.microsoft.com/office/drawing/2017/decorative" val="1"/>
              </a:ext>
            </a:extLst>
          </p:cNvPr>
          <p:cNvGrpSpPr/>
          <p:nvPr/>
        </p:nvGrpSpPr>
        <p:grpSpPr>
          <a:xfrm>
            <a:off x="588263" y="3097310"/>
            <a:ext cx="4329440" cy="646631"/>
            <a:chOff x="588263" y="2367548"/>
            <a:chExt cx="12403795" cy="646631"/>
          </a:xfrm>
        </p:grpSpPr>
        <p:sp>
          <p:nvSpPr>
            <p:cNvPr id="92" name="TextBox 91">
              <a:extLst>
                <a:ext uri="{FF2B5EF4-FFF2-40B4-BE49-F238E27FC236}">
                  <a16:creationId xmlns:a16="http://schemas.microsoft.com/office/drawing/2014/main" id="{11434242-C7DC-4B84-A228-512F8514D40A}"/>
                </a:ext>
              </a:extLst>
            </p:cNvPr>
            <p:cNvSpPr txBox="1"/>
            <p:nvPr/>
          </p:nvSpPr>
          <p:spPr>
            <a:xfrm>
              <a:off x="588263" y="2367848"/>
              <a:ext cx="216406"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4"/>
                  </a:solidFill>
                  <a:effectLst/>
                  <a:uLnTx/>
                  <a:uFillTx/>
                  <a:latin typeface="Segoe UI Semibold"/>
                  <a:ea typeface="+mn-ea"/>
                  <a:cs typeface="+mn-cs"/>
                </a:rPr>
                <a:t>B</a:t>
              </a:r>
            </a:p>
          </p:txBody>
        </p:sp>
        <p:grpSp>
          <p:nvGrpSpPr>
            <p:cNvPr id="29" name="Group 28">
              <a:extLst>
                <a:ext uri="{FF2B5EF4-FFF2-40B4-BE49-F238E27FC236}">
                  <a16:creationId xmlns:a16="http://schemas.microsoft.com/office/drawing/2014/main" id="{C8F827AC-7338-4F3D-AD83-91A1D2C092B8}"/>
                </a:ext>
              </a:extLst>
            </p:cNvPr>
            <p:cNvGrpSpPr/>
            <p:nvPr/>
          </p:nvGrpSpPr>
          <p:grpSpPr>
            <a:xfrm>
              <a:off x="1492372" y="2367548"/>
              <a:ext cx="11499686" cy="646631"/>
              <a:chOff x="1492372" y="2367548"/>
              <a:chExt cx="11499686" cy="646631"/>
            </a:xfrm>
          </p:grpSpPr>
          <p:sp>
            <p:nvSpPr>
              <p:cNvPr id="93" name="TextBox 92">
                <a:extLst>
                  <a:ext uri="{FF2B5EF4-FFF2-40B4-BE49-F238E27FC236}">
                    <a16:creationId xmlns:a16="http://schemas.microsoft.com/office/drawing/2014/main" id="{18242C0C-7861-4126-A4FD-3B2248D9FBC4}"/>
                  </a:ext>
                </a:extLst>
              </p:cNvPr>
              <p:cNvSpPr txBox="1"/>
              <p:nvPr/>
            </p:nvSpPr>
            <p:spPr>
              <a:xfrm>
                <a:off x="1993169" y="2367848"/>
                <a:ext cx="10998889" cy="646331"/>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Explore Partner Center How-to docs or API for self-serve help. For help within a Workspace, select the Copilot icon to contact support. </a:t>
                </a:r>
              </a:p>
            </p:txBody>
          </p:sp>
          <p:cxnSp>
            <p:nvCxnSpPr>
              <p:cNvPr id="94" name="Straight Connector 93">
                <a:extLst>
                  <a:ext uri="{FF2B5EF4-FFF2-40B4-BE49-F238E27FC236}">
                    <a16:creationId xmlns:a16="http://schemas.microsoft.com/office/drawing/2014/main" id="{86DED115-C652-4872-ACBD-1FF6D5BBEB28}"/>
                  </a:ext>
                </a:extLst>
              </p:cNvPr>
              <p:cNvCxnSpPr>
                <a:cxnSpLocks/>
              </p:cNvCxnSpPr>
              <p:nvPr/>
            </p:nvCxnSpPr>
            <p:spPr>
              <a:xfrm rot="16200000">
                <a:off x="1300728" y="2559192"/>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1" name="Title 1">
            <a:extLst>
              <a:ext uri="{FF2B5EF4-FFF2-40B4-BE49-F238E27FC236}">
                <a16:creationId xmlns:a16="http://schemas.microsoft.com/office/drawing/2014/main" id="{A1111562-F02A-40E9-96A7-577DBAA2A5AA}"/>
              </a:ext>
            </a:extLst>
          </p:cNvPr>
          <p:cNvSpPr txBox="1">
            <a:spLocks/>
          </p:cNvSpPr>
          <p:nvPr/>
        </p:nvSpPr>
        <p:spPr>
          <a:xfrm>
            <a:off x="588263" y="1358900"/>
            <a:ext cx="3676391" cy="49244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t>If you are having challenges accessing</a:t>
            </a:r>
            <a:b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600" b="0" i="0" u="none" strike="noStrike" kern="1200" cap="none" spc="-50" normalizeH="0" baseline="0" noProof="0" err="1">
                <a:ln w="3175">
                  <a:noFill/>
                </a:ln>
                <a:solidFill>
                  <a:srgbClr val="000000"/>
                </a:solidFill>
                <a:effectLst/>
                <a:uLnTx/>
                <a:uFillTx/>
                <a:latin typeface="Segoe UI"/>
                <a:ea typeface="+mn-ea"/>
                <a:cs typeface="Segoe UI" pitchFamily="34" charset="0"/>
              </a:rPr>
              <a:t>CloudAscent</a:t>
            </a:r>
            <a: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t>, please create a Support ticket.</a:t>
            </a:r>
          </a:p>
        </p:txBody>
      </p:sp>
      <p:sp>
        <p:nvSpPr>
          <p:cNvPr id="44" name="Oval 43">
            <a:extLst>
              <a:ext uri="{FF2B5EF4-FFF2-40B4-BE49-F238E27FC236}">
                <a16:creationId xmlns:a16="http://schemas.microsoft.com/office/drawing/2014/main" id="{6478CDF6-C130-42FE-B405-6318489D6E0A}"/>
              </a:ext>
            </a:extLst>
          </p:cNvPr>
          <p:cNvSpPr/>
          <p:nvPr/>
        </p:nvSpPr>
        <p:spPr bwMode="auto">
          <a:xfrm>
            <a:off x="5291087" y="1345190"/>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A</a:t>
            </a:r>
          </a:p>
        </p:txBody>
      </p:sp>
      <p:sp>
        <p:nvSpPr>
          <p:cNvPr id="45" name="Oval 44">
            <a:extLst>
              <a:ext uri="{FF2B5EF4-FFF2-40B4-BE49-F238E27FC236}">
                <a16:creationId xmlns:a16="http://schemas.microsoft.com/office/drawing/2014/main" id="{F8406F2C-A4EB-4B96-9329-1F562602303B}"/>
              </a:ext>
            </a:extLst>
          </p:cNvPr>
          <p:cNvSpPr/>
          <p:nvPr/>
        </p:nvSpPr>
        <p:spPr bwMode="auto">
          <a:xfrm>
            <a:off x="5291087" y="3505042"/>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B</a:t>
            </a:r>
          </a:p>
        </p:txBody>
      </p:sp>
      <p:sp>
        <p:nvSpPr>
          <p:cNvPr id="14" name="Rectangle 13">
            <a:extLst>
              <a:ext uri="{FF2B5EF4-FFF2-40B4-BE49-F238E27FC236}">
                <a16:creationId xmlns:a16="http://schemas.microsoft.com/office/drawing/2014/main" id="{D6FC2084-5905-4318-6291-EC2B856D1723}"/>
              </a:ext>
            </a:extLst>
          </p:cNvPr>
          <p:cNvSpPr/>
          <p:nvPr/>
        </p:nvSpPr>
        <p:spPr>
          <a:xfrm>
            <a:off x="5891233" y="675646"/>
            <a:ext cx="158650" cy="162046"/>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Rectangle 14">
            <a:extLst>
              <a:ext uri="{FF2B5EF4-FFF2-40B4-BE49-F238E27FC236}">
                <a16:creationId xmlns:a16="http://schemas.microsoft.com/office/drawing/2014/main" id="{61492573-BDD0-D296-3C0C-C91459C22664}"/>
              </a:ext>
            </a:extLst>
          </p:cNvPr>
          <p:cNvSpPr/>
          <p:nvPr/>
        </p:nvSpPr>
        <p:spPr>
          <a:xfrm>
            <a:off x="5894390" y="1941954"/>
            <a:ext cx="613079" cy="162046"/>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B2C8E1AB-DCDB-18E9-F57E-BBF8999FF20A}"/>
              </a:ext>
              <a:ext uri="{C183D7F6-B498-43B3-948B-1728B52AA6E4}">
                <adec:decorative xmlns:adec="http://schemas.microsoft.com/office/drawing/2017/decorative" val="1"/>
              </a:ext>
            </a:extLst>
          </p:cNvPr>
          <p:cNvGrpSpPr/>
          <p:nvPr/>
        </p:nvGrpSpPr>
        <p:grpSpPr>
          <a:xfrm>
            <a:off x="602949" y="4181989"/>
            <a:ext cx="4405614" cy="877682"/>
            <a:chOff x="588263" y="2367848"/>
            <a:chExt cx="4144140" cy="877682"/>
          </a:xfrm>
        </p:grpSpPr>
        <p:sp>
          <p:nvSpPr>
            <p:cNvPr id="25" name="TextBox 24">
              <a:extLst>
                <a:ext uri="{FF2B5EF4-FFF2-40B4-BE49-F238E27FC236}">
                  <a16:creationId xmlns:a16="http://schemas.microsoft.com/office/drawing/2014/main" id="{249599FA-F53F-05CE-339E-37D81296B31D}"/>
                </a:ext>
              </a:extLst>
            </p:cNvPr>
            <p:cNvSpPr txBox="1"/>
            <p:nvPr/>
          </p:nvSpPr>
          <p:spPr>
            <a:xfrm>
              <a:off x="588263" y="2367848"/>
              <a:ext cx="222818"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8D4"/>
                  </a:solidFill>
                  <a:effectLst/>
                  <a:uLnTx/>
                  <a:uFillTx/>
                  <a:latin typeface="Segoe UI Semibold"/>
                  <a:ea typeface="+mn-ea"/>
                  <a:cs typeface="+mn-cs"/>
                </a:rPr>
                <a:t>C</a:t>
              </a:r>
            </a:p>
          </p:txBody>
        </p:sp>
        <p:grpSp>
          <p:nvGrpSpPr>
            <p:cNvPr id="27" name="Group 26">
              <a:extLst>
                <a:ext uri="{FF2B5EF4-FFF2-40B4-BE49-F238E27FC236}">
                  <a16:creationId xmlns:a16="http://schemas.microsoft.com/office/drawing/2014/main" id="{C8261745-3C5D-731A-EE44-38684E121D15}"/>
                </a:ext>
              </a:extLst>
            </p:cNvPr>
            <p:cNvGrpSpPr/>
            <p:nvPr/>
          </p:nvGrpSpPr>
          <p:grpSpPr>
            <a:xfrm>
              <a:off x="913746" y="2367848"/>
              <a:ext cx="3818657" cy="877682"/>
              <a:chOff x="913746" y="2367848"/>
              <a:chExt cx="3818657" cy="877682"/>
            </a:xfrm>
          </p:grpSpPr>
          <p:sp>
            <p:nvSpPr>
              <p:cNvPr id="28" name="TextBox 27">
                <a:extLst>
                  <a:ext uri="{FF2B5EF4-FFF2-40B4-BE49-F238E27FC236}">
                    <a16:creationId xmlns:a16="http://schemas.microsoft.com/office/drawing/2014/main" id="{74C1F775-E90C-1572-CD20-8993DC7AF71B}"/>
                  </a:ext>
                </a:extLst>
              </p:cNvPr>
              <p:cNvSpPr txBox="1"/>
              <p:nvPr/>
            </p:nvSpPr>
            <p:spPr>
              <a:xfrm>
                <a:off x="1050131" y="2383756"/>
                <a:ext cx="3682272" cy="861774"/>
              </a:xfrm>
              <a:prstGeom prst="rect">
                <a:avLst/>
              </a:prstGeom>
              <a:noFill/>
            </p:spPr>
            <p:txBody>
              <a:bodyPr wrap="squar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Outside of partner center, navigate to the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support</a:t>
                </a:r>
                <a:r>
                  <a:rPr kumimoji="0" lang="en-US" sz="1400" b="0" i="0" u="none" strike="noStrike" kern="1200" cap="none" spc="0" normalizeH="0" baseline="0" noProof="0" dirty="0">
                    <a:ln>
                      <a:noFill/>
                    </a:ln>
                    <a:solidFill>
                      <a:srgbClr val="000000"/>
                    </a:solidFill>
                    <a:effectLst/>
                    <a:uLnTx/>
                    <a:uFillTx/>
                    <a:latin typeface="Segoe UI"/>
                    <a:ea typeface="+mn-ea"/>
                    <a:cs typeface="+mn-cs"/>
                  </a:rPr>
                  <a:t> tab on </a:t>
                </a:r>
                <a:r>
                  <a:rPr kumimoji="0" lang="en-US" sz="1400" b="0" i="0" u="sng" strike="noStrike" kern="1200" cap="none" spc="0" normalizeH="0" baseline="0" noProof="0" dirty="0">
                    <a:ln>
                      <a:noFill/>
                    </a:ln>
                    <a:solidFill>
                      <a:srgbClr val="0078D4"/>
                    </a:solidFill>
                    <a:effectLst/>
                    <a:uLnTx/>
                    <a:uFillTx/>
                    <a:latin typeface="Segoe UI"/>
                    <a:ea typeface="+mn-ea"/>
                    <a:cs typeface="+mn-cs"/>
                    <a:hlinkClick r:id="rId5"/>
                  </a:rPr>
                  <a:t>Partner.Microsoft.com</a:t>
                </a:r>
                <a:r>
                  <a:rPr kumimoji="0" lang="en-US" sz="1400" b="0" i="0" u="sng" strike="noStrike" kern="1200" cap="none" spc="0" normalizeH="0" baseline="0" noProof="0" dirty="0">
                    <a:ln>
                      <a:noFill/>
                    </a:ln>
                    <a:solidFill>
                      <a:srgbClr val="0078D4"/>
                    </a:solidFill>
                    <a:effectLst/>
                    <a:uLnTx/>
                    <a:uFillTx/>
                    <a:latin typeface="Segoe UI"/>
                    <a:ea typeface="+mn-ea"/>
                    <a:cs typeface="+mn-cs"/>
                  </a:rPr>
                  <a:t> </a:t>
                </a:r>
                <a:r>
                  <a:rPr kumimoji="0" lang="en-US" sz="1400" b="0" i="0" u="none" strike="noStrike" kern="1200" cap="none" spc="0" normalizeH="0" baseline="0" noProof="0" dirty="0">
                    <a:ln>
                      <a:noFill/>
                    </a:ln>
                    <a:solidFill>
                      <a:srgbClr val="000000"/>
                    </a:solidFill>
                    <a:effectLst/>
                    <a:uLnTx/>
                    <a:uFillTx/>
                    <a:latin typeface="Segoe UI"/>
                    <a:ea typeface="+mn-ea"/>
                    <a:cs typeface="+mn-cs"/>
                  </a:rPr>
                  <a:t>and select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create request in Partner Center </a:t>
                </a:r>
                <a:r>
                  <a:rPr kumimoji="0" lang="en-US" sz="1400" b="0" i="0" u="none" strike="noStrike" kern="1200" cap="none" spc="0" normalizeH="0" baseline="0" noProof="0" dirty="0">
                    <a:ln>
                      <a:noFill/>
                    </a:ln>
                    <a:solidFill>
                      <a:srgbClr val="000000"/>
                    </a:solidFill>
                    <a:effectLst/>
                    <a:uLnTx/>
                    <a:uFillTx/>
                    <a:latin typeface="Segoe UI"/>
                    <a:ea typeface="+mn-ea"/>
                    <a:cs typeface="+mn-cs"/>
                  </a:rPr>
                  <a:t>or fill out the information requested for self-serve help.</a:t>
                </a:r>
              </a:p>
            </p:txBody>
          </p:sp>
          <p:cxnSp>
            <p:nvCxnSpPr>
              <p:cNvPr id="34" name="Straight Connector 33">
                <a:extLst>
                  <a:ext uri="{FF2B5EF4-FFF2-40B4-BE49-F238E27FC236}">
                    <a16:creationId xmlns:a16="http://schemas.microsoft.com/office/drawing/2014/main" id="{176AF641-C5B1-6A9F-7EE3-FA6100D5458A}"/>
                  </a:ext>
                </a:extLst>
              </p:cNvPr>
              <p:cNvCxnSpPr>
                <a:cxnSpLocks/>
              </p:cNvCxnSpPr>
              <p:nvPr/>
            </p:nvCxnSpPr>
            <p:spPr>
              <a:xfrm rot="16200000">
                <a:off x="722102" y="2559492"/>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37" name="Straight Connector 36">
            <a:extLst>
              <a:ext uri="{FF2B5EF4-FFF2-40B4-BE49-F238E27FC236}">
                <a16:creationId xmlns:a16="http://schemas.microsoft.com/office/drawing/2014/main" id="{5E05EB58-12BF-6259-C88C-146BA81E0EC9}"/>
              </a:ext>
              <a:ext uri="{C183D7F6-B498-43B3-948B-1728B52AA6E4}">
                <adec:decorative xmlns:adec="http://schemas.microsoft.com/office/drawing/2017/decorative" val="1"/>
              </a:ext>
            </a:extLst>
          </p:cNvPr>
          <p:cNvCxnSpPr>
            <a:cxnSpLocks/>
          </p:cNvCxnSpPr>
          <p:nvPr/>
        </p:nvCxnSpPr>
        <p:spPr>
          <a:xfrm flipH="1">
            <a:off x="5539067" y="5280441"/>
            <a:ext cx="415562" cy="0"/>
          </a:xfrm>
          <a:prstGeom prst="line">
            <a:avLst/>
          </a:prstGeom>
          <a:ln w="22225" cap="rnd">
            <a:solidFill>
              <a:schemeClr val="accent1"/>
            </a:solidFill>
            <a:prstDash val="sysDot"/>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1859504-2F5E-D204-18F0-E92D3B539CDF}"/>
              </a:ext>
            </a:extLst>
          </p:cNvPr>
          <p:cNvSpPr/>
          <p:nvPr/>
        </p:nvSpPr>
        <p:spPr bwMode="auto">
          <a:xfrm>
            <a:off x="5291087" y="5093263"/>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Segoe UI Black" panose="020B0A02040204020203" pitchFamily="34" charset="0"/>
                <a:cs typeface="Segoe UI" pitchFamily="34" charset="0"/>
              </a:rPr>
              <a:t>C</a:t>
            </a:r>
          </a:p>
        </p:txBody>
      </p:sp>
      <p:pic>
        <p:nvPicPr>
          <p:cNvPr id="40" name="Picture 39">
            <a:extLst>
              <a:ext uri="{FF2B5EF4-FFF2-40B4-BE49-F238E27FC236}">
                <a16:creationId xmlns:a16="http://schemas.microsoft.com/office/drawing/2014/main" id="{8E709467-F4E0-D318-900A-29757A3D7548}"/>
              </a:ext>
            </a:extLst>
          </p:cNvPr>
          <p:cNvPicPr>
            <a:picLocks noChangeAspect="1"/>
          </p:cNvPicPr>
          <p:nvPr/>
        </p:nvPicPr>
        <p:blipFill>
          <a:blip r:embed="rId6"/>
          <a:stretch>
            <a:fillRect/>
          </a:stretch>
        </p:blipFill>
        <p:spPr>
          <a:xfrm>
            <a:off x="5893827" y="2562019"/>
            <a:ext cx="6110788" cy="1978031"/>
          </a:xfrm>
          <a:prstGeom prst="rect">
            <a:avLst/>
          </a:prstGeom>
          <a:ln w="12700" cap="rnd">
            <a:solidFill>
              <a:srgbClr val="D2D2D2"/>
            </a:solidFill>
          </a:ln>
        </p:spPr>
      </p:pic>
      <p:sp>
        <p:nvSpPr>
          <p:cNvPr id="51" name="Rectangle 50">
            <a:extLst>
              <a:ext uri="{FF2B5EF4-FFF2-40B4-BE49-F238E27FC236}">
                <a16:creationId xmlns:a16="http://schemas.microsoft.com/office/drawing/2014/main" id="{B8BA7ADC-A28B-1D78-FAF3-1DC240B2867A}"/>
              </a:ext>
            </a:extLst>
          </p:cNvPr>
          <p:cNvSpPr/>
          <p:nvPr/>
        </p:nvSpPr>
        <p:spPr>
          <a:xfrm>
            <a:off x="11525693" y="2554931"/>
            <a:ext cx="184298" cy="174095"/>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7FCAF577-28C6-E039-05A2-AA2E639A822E}"/>
              </a:ext>
            </a:extLst>
          </p:cNvPr>
          <p:cNvSpPr/>
          <p:nvPr/>
        </p:nvSpPr>
        <p:spPr>
          <a:xfrm>
            <a:off x="6936383" y="3274679"/>
            <a:ext cx="1991424" cy="233907"/>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37E7724F-537F-0D86-388A-E21E5611A1DC}"/>
              </a:ext>
            </a:extLst>
          </p:cNvPr>
          <p:cNvSpPr/>
          <p:nvPr/>
        </p:nvSpPr>
        <p:spPr>
          <a:xfrm>
            <a:off x="6103048" y="5471631"/>
            <a:ext cx="988868" cy="152992"/>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a:extLst>
              <a:ext uri="{FF2B5EF4-FFF2-40B4-BE49-F238E27FC236}">
                <a16:creationId xmlns:a16="http://schemas.microsoft.com/office/drawing/2014/main" id="{BE079087-66A5-730B-E6CB-B95E421A51B4}"/>
              </a:ext>
            </a:extLst>
          </p:cNvPr>
          <p:cNvSpPr/>
          <p:nvPr/>
        </p:nvSpPr>
        <p:spPr>
          <a:xfrm>
            <a:off x="8422740" y="4656465"/>
            <a:ext cx="285325" cy="160083"/>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969972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22" presetClass="entr" presetSubtype="8" fill="hold" nodeType="withEffect">
                                  <p:stCondLst>
                                    <p:cond delay="25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42" presetClass="path" presetSubtype="0" decel="100000" fill="hold" nodeType="withEffect">
                                  <p:stCondLst>
                                    <p:cond delay="250"/>
                                  </p:stCondLst>
                                  <p:childTnLst>
                                    <p:animMotion origin="layout" path="M -3.125E-6 3.7037E-6 L -3.125E-6 0.02129 " pathEditMode="relative" rAng="0" ptsTypes="AA">
                                      <p:cBhvr>
                                        <p:cTn id="17" dur="500" spd="-100000" fill="hold"/>
                                        <p:tgtEl>
                                          <p:spTgt spid="26"/>
                                        </p:tgtEl>
                                        <p:attrNameLst>
                                          <p:attrName>ppt_x</p:attrName>
                                          <p:attrName>ppt_y</p:attrName>
                                        </p:attrNameLst>
                                      </p:cBhvr>
                                      <p:rCtr x="0" y="1065"/>
                                    </p:animMotion>
                                  </p:childTnLst>
                                </p:cTn>
                              </p:par>
                              <p:par>
                                <p:cTn id="18" presetID="53" presetClass="entr" presetSubtype="16" fill="hold" grpId="0" nodeType="withEffect">
                                  <p:stCondLst>
                                    <p:cond delay="50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par>
                                <p:cTn id="23" presetID="22" presetClass="entr" presetSubtype="8" fill="hold" nodeType="withEffect">
                                  <p:stCondLst>
                                    <p:cond delay="75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par>
                                <p:cTn id="26" presetID="10" presetClass="entr" presetSubtype="0" fill="hold" nodeType="withEffect">
                                  <p:stCondLst>
                                    <p:cond delay="75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2" presetClass="path" presetSubtype="0" decel="100000" fill="hold" nodeType="withEffect">
                                  <p:stCondLst>
                                    <p:cond delay="750"/>
                                  </p:stCondLst>
                                  <p:childTnLst>
                                    <p:animMotion origin="layout" path="M -1.25E-6 -1.11111E-6 L -1.25E-6 0.0213 " pathEditMode="relative" rAng="0" ptsTypes="AA">
                                      <p:cBhvr>
                                        <p:cTn id="30" dur="500" spd="-100000" fill="hold"/>
                                        <p:tgtEl>
                                          <p:spTgt spid="30"/>
                                        </p:tgtEl>
                                        <p:attrNameLst>
                                          <p:attrName>ppt_x</p:attrName>
                                          <p:attrName>ppt_y</p:attrName>
                                        </p:attrNameLst>
                                      </p:cBhvr>
                                      <p:rCtr x="0" y="1065"/>
                                    </p:animMotion>
                                  </p:childTnLst>
                                </p:cTn>
                              </p:par>
                              <p:par>
                                <p:cTn id="31" presetID="10" presetClass="entr" presetSubtype="0" fill="hold" nodeType="withEffect">
                                  <p:stCondLst>
                                    <p:cond delay="7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42" presetClass="path" presetSubtype="0" decel="100000" fill="hold" nodeType="withEffect">
                                  <p:stCondLst>
                                    <p:cond delay="750"/>
                                  </p:stCondLst>
                                  <p:childTnLst>
                                    <p:animMotion origin="layout" path="M 1.875E-6 -1.11111E-6 L 1.875E-6 0.0213 " pathEditMode="relative" rAng="0" ptsTypes="AA">
                                      <p:cBhvr>
                                        <p:cTn id="35" dur="500" spd="-100000" fill="hold"/>
                                        <p:tgtEl>
                                          <p:spTgt spid="24"/>
                                        </p:tgtEl>
                                        <p:attrNameLst>
                                          <p:attrName>ppt_x</p:attrName>
                                          <p:attrName>ppt_y</p:attrName>
                                        </p:attrNameLst>
                                      </p:cBhvr>
                                      <p:rCtr x="0" y="1065"/>
                                    </p:animMotion>
                                  </p:childTnLst>
                                </p:cTn>
                              </p:par>
                              <p:par>
                                <p:cTn id="36" presetID="53" presetClass="entr" presetSubtype="16" fill="hold" grpId="0" nodeType="withEffect">
                                  <p:stCondLst>
                                    <p:cond delay="50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par>
                                <p:cTn id="41" presetID="22" presetClass="entr" presetSubtype="8" fill="hold" nodeType="withEffect">
                                  <p:stCondLst>
                                    <p:cond delay="75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D3784C2-AFD7-4487-97F1-9D21765F355F}"/>
              </a:ext>
              <a:ext uri="{C183D7F6-B498-43B3-948B-1728B52AA6E4}">
                <adec:decorative xmlns:adec="http://schemas.microsoft.com/office/drawing/2017/decorative" val="1"/>
              </a:ext>
            </a:extLst>
          </p:cNvPr>
          <p:cNvCxnSpPr>
            <a:cxnSpLocks/>
          </p:cNvCxnSpPr>
          <p:nvPr/>
        </p:nvCxnSpPr>
        <p:spPr>
          <a:xfrm flipH="1">
            <a:off x="6013725" y="1679096"/>
            <a:ext cx="1149075" cy="0"/>
          </a:xfrm>
          <a:prstGeom prst="line">
            <a:avLst/>
          </a:prstGeom>
          <a:ln w="22225" cap="rnd">
            <a:solidFill>
              <a:schemeClr val="accent1"/>
            </a:solidFill>
            <a:prstDash val="sysDot"/>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25B3178-52EF-4248-B998-BBF08A9D5767}"/>
              </a:ext>
              <a:ext uri="{C183D7F6-B498-43B3-948B-1728B52AA6E4}">
                <adec:decorative xmlns:adec="http://schemas.microsoft.com/office/drawing/2017/decorative" val="1"/>
              </a:ext>
            </a:extLst>
          </p:cNvPr>
          <p:cNvCxnSpPr>
            <a:cxnSpLocks/>
          </p:cNvCxnSpPr>
          <p:nvPr/>
        </p:nvCxnSpPr>
        <p:spPr>
          <a:xfrm flipH="1">
            <a:off x="6013725" y="4899480"/>
            <a:ext cx="1149075" cy="0"/>
          </a:xfrm>
          <a:prstGeom prst="line">
            <a:avLst/>
          </a:prstGeom>
          <a:ln w="22225" cap="rnd">
            <a:solidFill>
              <a:schemeClr val="accent1"/>
            </a:solidFill>
            <a:prstDash val="sysDot"/>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49573A9-7CFB-45CE-8BCE-F78B86647B4D}"/>
              </a:ext>
              <a:ext uri="{C183D7F6-B498-43B3-948B-1728B52AA6E4}">
                <adec:decorative xmlns:adec="http://schemas.microsoft.com/office/drawing/2017/decorative" val="1"/>
              </a:ext>
            </a:extLst>
          </p:cNvPr>
          <p:cNvSpPr/>
          <p:nvPr/>
        </p:nvSpPr>
        <p:spPr bwMode="auto">
          <a:xfrm>
            <a:off x="0" y="0"/>
            <a:ext cx="5008563"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5458862" cy="830997"/>
          </a:xfrm>
        </p:spPr>
        <p:txBody>
          <a:bodyPr/>
          <a:lstStyle/>
          <a:p>
            <a:r>
              <a:rPr lang="en-US" sz="2700"/>
              <a:t>Support for accessing</a:t>
            </a:r>
            <a:br>
              <a:rPr lang="en-US" sz="2700"/>
            </a:br>
            <a:r>
              <a:rPr lang="en-US" sz="2700"/>
              <a:t>partner center </a:t>
            </a:r>
          </a:p>
        </p:txBody>
      </p:sp>
      <p:grpSp>
        <p:nvGrpSpPr>
          <p:cNvPr id="26" name="Group 25">
            <a:extLst>
              <a:ext uri="{FF2B5EF4-FFF2-40B4-BE49-F238E27FC236}">
                <a16:creationId xmlns:a16="http://schemas.microsoft.com/office/drawing/2014/main" id="{9BCAD221-57A4-4962-A756-B700B6F5E9EB}"/>
              </a:ext>
              <a:ext uri="{C183D7F6-B498-43B3-948B-1728B52AA6E4}">
                <adec:decorative xmlns:adec="http://schemas.microsoft.com/office/drawing/2017/decorative" val="1"/>
              </a:ext>
            </a:extLst>
          </p:cNvPr>
          <p:cNvGrpSpPr/>
          <p:nvPr/>
        </p:nvGrpSpPr>
        <p:grpSpPr>
          <a:xfrm>
            <a:off x="588263" y="2237313"/>
            <a:ext cx="3282520" cy="646331"/>
            <a:chOff x="588263" y="1497520"/>
            <a:chExt cx="3282520" cy="646331"/>
          </a:xfrm>
        </p:grpSpPr>
        <p:sp>
          <p:nvSpPr>
            <p:cNvPr id="85" name="TextBox 84">
              <a:extLst>
                <a:ext uri="{FF2B5EF4-FFF2-40B4-BE49-F238E27FC236}">
                  <a16:creationId xmlns:a16="http://schemas.microsoft.com/office/drawing/2014/main" id="{02A2E994-ED2A-4028-BDAC-031CA4922878}"/>
                </a:ext>
              </a:extLst>
            </p:cNvPr>
            <p:cNvSpPr txBox="1"/>
            <p:nvPr/>
          </p:nvSpPr>
          <p:spPr>
            <a:xfrm>
              <a:off x="588263" y="1497520"/>
              <a:ext cx="240450"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A</a:t>
              </a:r>
            </a:p>
          </p:txBody>
        </p:sp>
        <p:sp>
          <p:nvSpPr>
            <p:cNvPr id="86" name="TextBox 85">
              <a:extLst>
                <a:ext uri="{FF2B5EF4-FFF2-40B4-BE49-F238E27FC236}">
                  <a16:creationId xmlns:a16="http://schemas.microsoft.com/office/drawing/2014/main" id="{292F5BEE-74DC-4EAE-B0BC-54421F2F0498}"/>
                </a:ext>
              </a:extLst>
            </p:cNvPr>
            <p:cNvSpPr txBox="1"/>
            <p:nvPr/>
          </p:nvSpPr>
          <p:spPr>
            <a:xfrm>
              <a:off x="1094959" y="1497520"/>
              <a:ext cx="2775824" cy="646331"/>
            </a:xfrm>
            <a:prstGeom prst="rect">
              <a:avLst/>
            </a:prstGeom>
            <a:noFill/>
          </p:spPr>
          <p:txBody>
            <a:bodyPr wrap="non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Select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unable to login into partner</a:t>
              </a:r>
              <a:br>
                <a:rPr kumimoji="0" lang="en-US" sz="14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center </a:t>
              </a:r>
              <a:r>
                <a:rPr kumimoji="0" lang="en-US" sz="1400" b="0" i="0" u="none" strike="noStrike" kern="1200" cap="none" spc="0" normalizeH="0" baseline="0" noProof="0" dirty="0">
                  <a:ln>
                    <a:noFill/>
                  </a:ln>
                  <a:solidFill>
                    <a:srgbClr val="000000"/>
                  </a:solidFill>
                  <a:effectLst/>
                  <a:uLnTx/>
                  <a:uFillTx/>
                  <a:latin typeface="Segoe UI"/>
                  <a:ea typeface="+mn-ea"/>
                  <a:cs typeface="+mn-cs"/>
                </a:rPr>
                <a:t>by browsing through topics</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as shown and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review resolutions</a:t>
              </a: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p:txBody>
        </p:sp>
        <p:cxnSp>
          <p:nvCxnSpPr>
            <p:cNvPr id="90" name="Straight Connector 89">
              <a:extLst>
                <a:ext uri="{FF2B5EF4-FFF2-40B4-BE49-F238E27FC236}">
                  <a16:creationId xmlns:a16="http://schemas.microsoft.com/office/drawing/2014/main" id="{188EA52E-0E8A-469C-87B0-B1CE441B8D63}"/>
                </a:ext>
              </a:extLst>
            </p:cNvPr>
            <p:cNvCxnSpPr>
              <a:cxnSpLocks/>
            </p:cNvCxnSpPr>
            <p:nvPr/>
          </p:nvCxnSpPr>
          <p:spPr>
            <a:xfrm rot="16200000">
              <a:off x="722102" y="1689164"/>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6BC033-A3ED-45F3-83B4-92C0EFA48257}"/>
              </a:ext>
              <a:ext uri="{C183D7F6-B498-43B3-948B-1728B52AA6E4}">
                <adec:decorative xmlns:adec="http://schemas.microsoft.com/office/drawing/2017/decorative" val="1"/>
              </a:ext>
            </a:extLst>
          </p:cNvPr>
          <p:cNvGrpSpPr/>
          <p:nvPr/>
        </p:nvGrpSpPr>
        <p:grpSpPr>
          <a:xfrm>
            <a:off x="588263" y="3224610"/>
            <a:ext cx="3531691" cy="646331"/>
            <a:chOff x="588263" y="2367848"/>
            <a:chExt cx="3531691" cy="646331"/>
          </a:xfrm>
        </p:grpSpPr>
        <p:sp>
          <p:nvSpPr>
            <p:cNvPr id="92" name="TextBox 91">
              <a:extLst>
                <a:ext uri="{FF2B5EF4-FFF2-40B4-BE49-F238E27FC236}">
                  <a16:creationId xmlns:a16="http://schemas.microsoft.com/office/drawing/2014/main" id="{11434242-C7DC-4B84-A228-512F8514D40A}"/>
                </a:ext>
              </a:extLst>
            </p:cNvPr>
            <p:cNvSpPr txBox="1"/>
            <p:nvPr/>
          </p:nvSpPr>
          <p:spPr>
            <a:xfrm>
              <a:off x="588263" y="2367848"/>
              <a:ext cx="216406"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4"/>
                  </a:solidFill>
                  <a:effectLst/>
                  <a:uLnTx/>
                  <a:uFillTx/>
                  <a:latin typeface="Segoe UI Semibold"/>
                  <a:ea typeface="+mn-ea"/>
                  <a:cs typeface="+mn-cs"/>
                </a:rPr>
                <a:t>B</a:t>
              </a:r>
            </a:p>
          </p:txBody>
        </p:sp>
        <p:grpSp>
          <p:nvGrpSpPr>
            <p:cNvPr id="29" name="Group 28">
              <a:extLst>
                <a:ext uri="{FF2B5EF4-FFF2-40B4-BE49-F238E27FC236}">
                  <a16:creationId xmlns:a16="http://schemas.microsoft.com/office/drawing/2014/main" id="{C8F827AC-7338-4F3D-AD83-91A1D2C092B8}"/>
                </a:ext>
              </a:extLst>
            </p:cNvPr>
            <p:cNvGrpSpPr/>
            <p:nvPr/>
          </p:nvGrpSpPr>
          <p:grpSpPr>
            <a:xfrm>
              <a:off x="913746" y="2367848"/>
              <a:ext cx="3206208" cy="646331"/>
              <a:chOff x="913746" y="2367848"/>
              <a:chExt cx="3206208" cy="646331"/>
            </a:xfrm>
          </p:grpSpPr>
          <p:sp>
            <p:nvSpPr>
              <p:cNvPr id="93" name="TextBox 92">
                <a:extLst>
                  <a:ext uri="{FF2B5EF4-FFF2-40B4-BE49-F238E27FC236}">
                    <a16:creationId xmlns:a16="http://schemas.microsoft.com/office/drawing/2014/main" id="{18242C0C-7861-4126-A4FD-3B2248D9FBC4}"/>
                  </a:ext>
                </a:extLst>
              </p:cNvPr>
              <p:cNvSpPr txBox="1"/>
              <p:nvPr/>
            </p:nvSpPr>
            <p:spPr>
              <a:xfrm>
                <a:off x="1094959" y="2367848"/>
                <a:ext cx="3024995" cy="646331"/>
              </a:xfrm>
              <a:prstGeom prst="rect">
                <a:avLst/>
              </a:prstGeom>
              <a:noFill/>
            </p:spPr>
            <p:txBody>
              <a:bodyPr wrap="none" lIns="0" tIns="0" rIns="0" bIns="0" anchor="t"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If the recommended solutions do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not resolve your issue, submit a ticket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by selecting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Provide issue details. </a:t>
                </a:r>
              </a:p>
            </p:txBody>
          </p:sp>
          <p:cxnSp>
            <p:nvCxnSpPr>
              <p:cNvPr id="94" name="Straight Connector 93">
                <a:extLst>
                  <a:ext uri="{FF2B5EF4-FFF2-40B4-BE49-F238E27FC236}">
                    <a16:creationId xmlns:a16="http://schemas.microsoft.com/office/drawing/2014/main" id="{86DED115-C652-4872-ACBD-1FF6D5BBEB28}"/>
                  </a:ext>
                </a:extLst>
              </p:cNvPr>
              <p:cNvCxnSpPr>
                <a:cxnSpLocks/>
              </p:cNvCxnSpPr>
              <p:nvPr/>
            </p:nvCxnSpPr>
            <p:spPr>
              <a:xfrm rot="16200000">
                <a:off x="722102" y="2559492"/>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1" name="Title 1">
            <a:extLst>
              <a:ext uri="{FF2B5EF4-FFF2-40B4-BE49-F238E27FC236}">
                <a16:creationId xmlns:a16="http://schemas.microsoft.com/office/drawing/2014/main" id="{A1111562-F02A-40E9-96A7-577DBAA2A5AA}"/>
              </a:ext>
            </a:extLst>
          </p:cNvPr>
          <p:cNvSpPr txBox="1">
            <a:spLocks/>
          </p:cNvSpPr>
          <p:nvPr/>
        </p:nvSpPr>
        <p:spPr>
          <a:xfrm>
            <a:off x="588263" y="1358900"/>
            <a:ext cx="3733971" cy="49244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t>If you are not able to login to Partner Center,</a:t>
            </a:r>
            <a:b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rPr>
              <a:t>here is how to create a Support ticket. </a:t>
            </a:r>
          </a:p>
        </p:txBody>
      </p:sp>
      <p:sp>
        <p:nvSpPr>
          <p:cNvPr id="44" name="Oval 43">
            <a:extLst>
              <a:ext uri="{FF2B5EF4-FFF2-40B4-BE49-F238E27FC236}">
                <a16:creationId xmlns:a16="http://schemas.microsoft.com/office/drawing/2014/main" id="{6478CDF6-C130-42FE-B405-6318489D6E0A}"/>
              </a:ext>
            </a:extLst>
          </p:cNvPr>
          <p:cNvSpPr/>
          <p:nvPr/>
        </p:nvSpPr>
        <p:spPr bwMode="auto">
          <a:xfrm>
            <a:off x="5826546" y="1491918"/>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A</a:t>
            </a:r>
          </a:p>
        </p:txBody>
      </p:sp>
      <p:sp>
        <p:nvSpPr>
          <p:cNvPr id="52" name="Oval 51">
            <a:extLst>
              <a:ext uri="{FF2B5EF4-FFF2-40B4-BE49-F238E27FC236}">
                <a16:creationId xmlns:a16="http://schemas.microsoft.com/office/drawing/2014/main" id="{96D042D1-309E-49AE-8AB4-810A85FC87EC}"/>
              </a:ext>
            </a:extLst>
          </p:cNvPr>
          <p:cNvSpPr/>
          <p:nvPr/>
        </p:nvSpPr>
        <p:spPr bwMode="auto">
          <a:xfrm>
            <a:off x="5826546" y="4712302"/>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B</a:t>
            </a:r>
          </a:p>
        </p:txBody>
      </p:sp>
      <p:grpSp>
        <p:nvGrpSpPr>
          <p:cNvPr id="34" name="Group 33">
            <a:extLst>
              <a:ext uri="{FF2B5EF4-FFF2-40B4-BE49-F238E27FC236}">
                <a16:creationId xmlns:a16="http://schemas.microsoft.com/office/drawing/2014/main" id="{32AD1E8A-652F-4955-A67D-CCFE3BA03FA3}"/>
              </a:ext>
              <a:ext uri="{C183D7F6-B498-43B3-948B-1728B52AA6E4}">
                <adec:decorative xmlns:adec="http://schemas.microsoft.com/office/drawing/2017/decorative" val="1"/>
              </a:ext>
            </a:extLst>
          </p:cNvPr>
          <p:cNvGrpSpPr/>
          <p:nvPr/>
        </p:nvGrpSpPr>
        <p:grpSpPr>
          <a:xfrm>
            <a:off x="7010400" y="292100"/>
            <a:ext cx="4598988" cy="2773993"/>
            <a:chOff x="364043" y="1616634"/>
            <a:chExt cx="6629557" cy="3998780"/>
          </a:xfrm>
        </p:grpSpPr>
        <p:pic>
          <p:nvPicPr>
            <p:cNvPr id="37" name="Picture 36">
              <a:extLst>
                <a:ext uri="{FF2B5EF4-FFF2-40B4-BE49-F238E27FC236}">
                  <a16:creationId xmlns:a16="http://schemas.microsoft.com/office/drawing/2014/main" id="{C64BE3B9-8E0D-4D01-BE11-33A91117A598}"/>
                </a:ext>
              </a:extLst>
            </p:cNvPr>
            <p:cNvPicPr>
              <a:picLocks noChangeAspect="1"/>
            </p:cNvPicPr>
            <p:nvPr/>
          </p:nvPicPr>
          <p:blipFill>
            <a:blip r:embed="rId3"/>
            <a:stretch>
              <a:fillRect/>
            </a:stretch>
          </p:blipFill>
          <p:spPr>
            <a:xfrm>
              <a:off x="364043" y="1616634"/>
              <a:ext cx="6629557" cy="3998780"/>
            </a:xfrm>
            <a:prstGeom prst="rect">
              <a:avLst/>
            </a:prstGeom>
            <a:ln w="12700" cap="rnd">
              <a:solidFill>
                <a:srgbClr val="D2D2D2"/>
              </a:solidFill>
            </a:ln>
          </p:spPr>
        </p:pic>
        <p:pic>
          <p:nvPicPr>
            <p:cNvPr id="38" name="Picture 37">
              <a:extLst>
                <a:ext uri="{FF2B5EF4-FFF2-40B4-BE49-F238E27FC236}">
                  <a16:creationId xmlns:a16="http://schemas.microsoft.com/office/drawing/2014/main" id="{95F7FA03-534B-4C26-B258-63791E51D510}"/>
                </a:ext>
              </a:extLst>
            </p:cNvPr>
            <p:cNvPicPr>
              <a:picLocks noChangeAspect="1"/>
            </p:cNvPicPr>
            <p:nvPr/>
          </p:nvPicPr>
          <p:blipFill rotWithShape="1">
            <a:blip r:embed="rId4"/>
            <a:srcRect l="2394" t="35474" r="43618" b="54333"/>
            <a:stretch/>
          </p:blipFill>
          <p:spPr>
            <a:xfrm>
              <a:off x="489254" y="3301661"/>
              <a:ext cx="5115463" cy="268408"/>
            </a:xfrm>
            <a:prstGeom prst="rect">
              <a:avLst/>
            </a:prstGeom>
            <a:noFill/>
            <a:ln w="19050" cap="rnd">
              <a:solidFill>
                <a:srgbClr val="D83B01"/>
              </a:solidFill>
              <a:prstDash val="solid"/>
            </a:ln>
            <a:effectLst/>
          </p:spPr>
        </p:pic>
      </p:grpSp>
      <p:grpSp>
        <p:nvGrpSpPr>
          <p:cNvPr id="39" name="Group 38">
            <a:extLst>
              <a:ext uri="{FF2B5EF4-FFF2-40B4-BE49-F238E27FC236}">
                <a16:creationId xmlns:a16="http://schemas.microsoft.com/office/drawing/2014/main" id="{A2EAE56D-738D-4974-BA81-65CBFD7F54D4}"/>
              </a:ext>
              <a:ext uri="{C183D7F6-B498-43B3-948B-1728B52AA6E4}">
                <adec:decorative xmlns:adec="http://schemas.microsoft.com/office/drawing/2017/decorative" val="1"/>
              </a:ext>
            </a:extLst>
          </p:cNvPr>
          <p:cNvGrpSpPr/>
          <p:nvPr/>
        </p:nvGrpSpPr>
        <p:grpSpPr>
          <a:xfrm>
            <a:off x="7026047" y="3251705"/>
            <a:ext cx="4583341" cy="3295550"/>
            <a:chOff x="6495137" y="2743200"/>
            <a:chExt cx="5405892" cy="3886986"/>
          </a:xfrm>
        </p:grpSpPr>
        <p:pic>
          <p:nvPicPr>
            <p:cNvPr id="49" name="Picture 48">
              <a:extLst>
                <a:ext uri="{FF2B5EF4-FFF2-40B4-BE49-F238E27FC236}">
                  <a16:creationId xmlns:a16="http://schemas.microsoft.com/office/drawing/2014/main" id="{559C22D0-4CEC-491E-8346-1F8CDB607CB8}"/>
                </a:ext>
              </a:extLst>
            </p:cNvPr>
            <p:cNvPicPr>
              <a:picLocks noChangeAspect="1"/>
            </p:cNvPicPr>
            <p:nvPr/>
          </p:nvPicPr>
          <p:blipFill rotWithShape="1">
            <a:blip r:embed="rId5"/>
            <a:srcRect t="2586" r="16565" b="613"/>
            <a:stretch/>
          </p:blipFill>
          <p:spPr>
            <a:xfrm>
              <a:off x="6495137" y="2743200"/>
              <a:ext cx="5405892" cy="3886986"/>
            </a:xfrm>
            <a:prstGeom prst="rect">
              <a:avLst/>
            </a:prstGeom>
            <a:ln w="12700" cap="rnd">
              <a:solidFill>
                <a:srgbClr val="D2D2D2"/>
              </a:solidFill>
            </a:ln>
          </p:spPr>
        </p:pic>
        <p:sp>
          <p:nvSpPr>
            <p:cNvPr id="50" name="Rectangle 49">
              <a:extLst>
                <a:ext uri="{FF2B5EF4-FFF2-40B4-BE49-F238E27FC236}">
                  <a16:creationId xmlns:a16="http://schemas.microsoft.com/office/drawing/2014/main" id="{B6D640A5-FD14-4061-8853-A2D16555FD3D}"/>
                </a:ext>
              </a:extLst>
            </p:cNvPr>
            <p:cNvSpPr/>
            <p:nvPr/>
          </p:nvSpPr>
          <p:spPr>
            <a:xfrm>
              <a:off x="6656432" y="6423744"/>
              <a:ext cx="694210" cy="179750"/>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58458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3.7037E-6 L 0.02461 -3.7037E-6 " pathEditMode="relative" rAng="0" ptsTypes="AA">
                                      <p:cBhvr>
                                        <p:cTn id="9" dur="500" spd="-100000" fill="hold"/>
                                        <p:tgtEl>
                                          <p:spTgt spid="34"/>
                                        </p:tgtEl>
                                        <p:attrNameLst>
                                          <p:attrName>ppt_x</p:attrName>
                                          <p:attrName>ppt_y</p:attrName>
                                        </p:attrNameLst>
                                      </p:cBhvr>
                                      <p:rCtr x="1224" y="0"/>
                                    </p:animMotion>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22" presetClass="entr" presetSubtype="8" fill="hold" nodeType="withEffect">
                                  <p:stCondLst>
                                    <p:cond delay="25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par>
                                <p:cTn id="18" presetID="10" presetClass="entr" presetSubtype="0" fill="hold" nodeType="withEffect">
                                  <p:stCondLst>
                                    <p:cond delay="25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42" presetClass="path" presetSubtype="0" decel="100000" fill="hold" nodeType="withEffect">
                                  <p:stCondLst>
                                    <p:cond delay="250"/>
                                  </p:stCondLst>
                                  <p:childTnLst>
                                    <p:animMotion origin="layout" path="M -1.25E-6 -1.85185E-6 L -1.25E-6 0.0213 " pathEditMode="relative" rAng="0" ptsTypes="AA">
                                      <p:cBhvr>
                                        <p:cTn id="22" dur="500" spd="-100000" fill="hold"/>
                                        <p:tgtEl>
                                          <p:spTgt spid="26"/>
                                        </p:tgtEl>
                                        <p:attrNameLst>
                                          <p:attrName>ppt_x</p:attrName>
                                          <p:attrName>ppt_y</p:attrName>
                                        </p:attrNameLst>
                                      </p:cBhvr>
                                      <p:rCtr x="0" y="1065"/>
                                    </p:animMotion>
                                  </p:childTnLst>
                                </p:cTn>
                              </p:par>
                              <p:par>
                                <p:cTn id="23" presetID="10" presetClass="entr" presetSubtype="0" fill="hold" nodeType="withEffect">
                                  <p:stCondLst>
                                    <p:cond delay="5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42" presetClass="path" presetSubtype="0" decel="100000" fill="hold" nodeType="withEffect">
                                  <p:stCondLst>
                                    <p:cond delay="500"/>
                                  </p:stCondLst>
                                  <p:childTnLst>
                                    <p:animMotion origin="layout" path="M -2.70833E-6 -1.85185E-6 L 0.02461 -1.85185E-6 " pathEditMode="relative" rAng="0" ptsTypes="AA">
                                      <p:cBhvr>
                                        <p:cTn id="27" dur="500" spd="-100000" fill="hold"/>
                                        <p:tgtEl>
                                          <p:spTgt spid="39"/>
                                        </p:tgtEl>
                                        <p:attrNameLst>
                                          <p:attrName>ppt_x</p:attrName>
                                          <p:attrName>ppt_y</p:attrName>
                                        </p:attrNameLst>
                                      </p:cBhvr>
                                      <p:rCtr x="1224" y="0"/>
                                    </p:animMotion>
                                  </p:childTnLst>
                                </p:cTn>
                              </p:par>
                              <p:par>
                                <p:cTn id="28" presetID="53" presetClass="entr" presetSubtype="16" fill="hold" grpId="0" nodeType="withEffect">
                                  <p:stCondLst>
                                    <p:cond delay="500"/>
                                  </p:stCondLst>
                                  <p:childTnLst>
                                    <p:set>
                                      <p:cBhvr>
                                        <p:cTn id="29" dur="1" fill="hold">
                                          <p:stCondLst>
                                            <p:cond delay="0"/>
                                          </p:stCondLst>
                                        </p:cTn>
                                        <p:tgtEl>
                                          <p:spTgt spid="52"/>
                                        </p:tgtEl>
                                        <p:attrNameLst>
                                          <p:attrName>style.visibility</p:attrName>
                                        </p:attrNameLst>
                                      </p:cBhvr>
                                      <p:to>
                                        <p:strVal val="visible"/>
                                      </p:to>
                                    </p:set>
                                    <p:anim calcmode="lin" valueType="num">
                                      <p:cBhvr>
                                        <p:cTn id="30" dur="500" fill="hold"/>
                                        <p:tgtEl>
                                          <p:spTgt spid="52"/>
                                        </p:tgtEl>
                                        <p:attrNameLst>
                                          <p:attrName>ppt_w</p:attrName>
                                        </p:attrNameLst>
                                      </p:cBhvr>
                                      <p:tavLst>
                                        <p:tav tm="0">
                                          <p:val>
                                            <p:fltVal val="0"/>
                                          </p:val>
                                        </p:tav>
                                        <p:tav tm="100000">
                                          <p:val>
                                            <p:strVal val="#ppt_w"/>
                                          </p:val>
                                        </p:tav>
                                      </p:tavLst>
                                    </p:anim>
                                    <p:anim calcmode="lin" valueType="num">
                                      <p:cBhvr>
                                        <p:cTn id="31" dur="500" fill="hold"/>
                                        <p:tgtEl>
                                          <p:spTgt spid="52"/>
                                        </p:tgtEl>
                                        <p:attrNameLst>
                                          <p:attrName>ppt_h</p:attrName>
                                        </p:attrNameLst>
                                      </p:cBhvr>
                                      <p:tavLst>
                                        <p:tav tm="0">
                                          <p:val>
                                            <p:fltVal val="0"/>
                                          </p:val>
                                        </p:tav>
                                        <p:tav tm="100000">
                                          <p:val>
                                            <p:strVal val="#ppt_h"/>
                                          </p:val>
                                        </p:tav>
                                      </p:tavLst>
                                    </p:anim>
                                    <p:animEffect transition="in" filter="fade">
                                      <p:cBhvr>
                                        <p:cTn id="32" dur="500"/>
                                        <p:tgtEl>
                                          <p:spTgt spid="52"/>
                                        </p:tgtEl>
                                      </p:cBhvr>
                                    </p:animEffect>
                                  </p:childTnLst>
                                </p:cTn>
                              </p:par>
                              <p:par>
                                <p:cTn id="33" presetID="22" presetClass="entr" presetSubtype="8" fill="hold" nodeType="withEffect">
                                  <p:stCondLst>
                                    <p:cond delay="75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500"/>
                                        <p:tgtEl>
                                          <p:spTgt spid="51"/>
                                        </p:tgtEl>
                                      </p:cBhvr>
                                    </p:animEffect>
                                  </p:childTnLst>
                                </p:cTn>
                              </p:par>
                              <p:par>
                                <p:cTn id="36" presetID="10" presetClass="entr" presetSubtype="0" fill="hold" nodeType="withEffect">
                                  <p:stCondLst>
                                    <p:cond delay="75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42" presetClass="path" presetSubtype="0" decel="100000" fill="hold" nodeType="withEffect">
                                  <p:stCondLst>
                                    <p:cond delay="750"/>
                                  </p:stCondLst>
                                  <p:childTnLst>
                                    <p:animMotion origin="layout" path="M 1.04167E-6 3.7037E-7 L 1.04167E-6 0.0213 " pathEditMode="relative" rAng="0" ptsTypes="AA">
                                      <p:cBhvr>
                                        <p:cTn id="40" dur="500" spd="-100000" fill="hold"/>
                                        <p:tgtEl>
                                          <p:spTgt spid="30"/>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179701"/>
            <a:ext cx="9144000" cy="498598"/>
          </a:xfrm>
        </p:spPr>
        <p:txBody>
          <a:bodyPr/>
          <a:lstStyle/>
          <a:p>
            <a:r>
              <a:rPr lang="en-US" dirty="0">
                <a:solidFill>
                  <a:schemeClr val="tx1"/>
                </a:solidFill>
              </a:rPr>
              <a:t>GTM Resources</a:t>
            </a:r>
          </a:p>
        </p:txBody>
      </p:sp>
    </p:spTree>
    <p:extLst>
      <p:ext uri="{BB962C8B-B14F-4D97-AF65-F5344CB8AC3E}">
        <p14:creationId xmlns:p14="http://schemas.microsoft.com/office/powerpoint/2010/main" val="383979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E6E524-FBA8-448D-93AF-A1649AACF7AE}"/>
              </a:ext>
            </a:extLst>
          </p:cNvPr>
          <p:cNvSpPr>
            <a:spLocks/>
          </p:cNvSpPr>
          <p:nvPr/>
        </p:nvSpPr>
        <p:spPr bwMode="auto">
          <a:xfrm>
            <a:off x="0" y="1998351"/>
            <a:ext cx="12192000" cy="485964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E4742E8-A826-4B4D-9837-41EF37E6C2E0}"/>
              </a:ext>
            </a:extLst>
          </p:cNvPr>
          <p:cNvSpPr/>
          <p:nvPr/>
        </p:nvSpPr>
        <p:spPr bwMode="auto">
          <a:xfrm>
            <a:off x="0" y="2023064"/>
            <a:ext cx="10651642" cy="8545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54864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Get started on your marketing journey with the below self-serve marketing resources.</a:t>
            </a:r>
          </a:p>
        </p:txBody>
      </p:sp>
      <p:sp>
        <p:nvSpPr>
          <p:cNvPr id="5" name="Text Placeholder 4">
            <a:extLst>
              <a:ext uri="{FF2B5EF4-FFF2-40B4-BE49-F238E27FC236}">
                <a16:creationId xmlns:a16="http://schemas.microsoft.com/office/drawing/2014/main" id="{55C23525-166E-4BA5-9DB3-1B072A49DFFB}"/>
              </a:ext>
            </a:extLst>
          </p:cNvPr>
          <p:cNvSpPr>
            <a:spLocks noGrp="1"/>
          </p:cNvSpPr>
          <p:nvPr>
            <p:ph type="body" sz="quarter" idx="10"/>
          </p:nvPr>
        </p:nvSpPr>
        <p:spPr>
          <a:xfrm>
            <a:off x="537500" y="1305779"/>
            <a:ext cx="11002125" cy="692572"/>
          </a:xfrm>
        </p:spPr>
        <p:txBody>
          <a:bodyPr/>
          <a:lstStyle/>
          <a:p>
            <a:pPr lvl="0">
              <a:spcBef>
                <a:spcPts val="0"/>
              </a:spcBef>
              <a:spcAft>
                <a:spcPts val="0"/>
              </a:spcAft>
            </a:pPr>
            <a:r>
              <a:rPr lang="en-US" dirty="0">
                <a:solidFill>
                  <a:schemeClr val="tx1">
                    <a:lumMod val="75000"/>
                    <a:lumOff val="25000"/>
                  </a:schemeClr>
                </a:solidFill>
              </a:rPr>
              <a:t>Microsoft AI Cloud Partner Program members can access self-serve resources to help build a strong marketing and sales motion. </a:t>
            </a:r>
          </a:p>
        </p:txBody>
      </p:sp>
      <p:sp>
        <p:nvSpPr>
          <p:cNvPr id="3" name="Title 2">
            <a:extLst>
              <a:ext uri="{FF2B5EF4-FFF2-40B4-BE49-F238E27FC236}">
                <a16:creationId xmlns:a16="http://schemas.microsoft.com/office/drawing/2014/main" id="{9E843078-E818-407B-BC53-28EBB4FE956B}"/>
              </a:ext>
            </a:extLst>
          </p:cNvPr>
          <p:cNvSpPr>
            <a:spLocks noGrp="1"/>
          </p:cNvSpPr>
          <p:nvPr>
            <p:ph type="title"/>
          </p:nvPr>
        </p:nvSpPr>
        <p:spPr>
          <a:xfrm>
            <a:off x="537500" y="303174"/>
            <a:ext cx="11018520" cy="553998"/>
          </a:xfrm>
        </p:spPr>
        <p:txBody>
          <a:bodyPr/>
          <a:lstStyle/>
          <a:p>
            <a:r>
              <a:rPr lang="en-US" dirty="0">
                <a:solidFill>
                  <a:schemeClr val="tx1"/>
                </a:solidFill>
              </a:rPr>
              <a:t>Marketing Resources</a:t>
            </a:r>
          </a:p>
        </p:txBody>
      </p:sp>
      <p:grpSp>
        <p:nvGrpSpPr>
          <p:cNvPr id="13" name="Group 12">
            <a:extLst>
              <a:ext uri="{FF2B5EF4-FFF2-40B4-BE49-F238E27FC236}">
                <a16:creationId xmlns:a16="http://schemas.microsoft.com/office/drawing/2014/main" id="{156285C6-AC88-D444-06AC-C1A45F810E4B}"/>
              </a:ext>
            </a:extLst>
          </p:cNvPr>
          <p:cNvGrpSpPr/>
          <p:nvPr/>
        </p:nvGrpSpPr>
        <p:grpSpPr>
          <a:xfrm>
            <a:off x="613631" y="3756795"/>
            <a:ext cx="2641058" cy="1237961"/>
            <a:chOff x="1063081" y="3816211"/>
            <a:chExt cx="2641058" cy="1237961"/>
          </a:xfrm>
        </p:grpSpPr>
        <p:sp>
          <p:nvSpPr>
            <p:cNvPr id="18" name="Rectangle 17">
              <a:extLst>
                <a:ext uri="{FF2B5EF4-FFF2-40B4-BE49-F238E27FC236}">
                  <a16:creationId xmlns:a16="http://schemas.microsoft.com/office/drawing/2014/main" id="{D5F61925-151C-4424-BD3F-47BC547690B9}"/>
                </a:ext>
              </a:extLst>
            </p:cNvPr>
            <p:cNvSpPr/>
            <p:nvPr/>
          </p:nvSpPr>
          <p:spPr>
            <a:xfrm>
              <a:off x="1597773" y="3816211"/>
              <a:ext cx="2106366" cy="492443"/>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Smart Partner </a:t>
              </a:r>
              <a:br>
                <a:rPr kumimoji="0" lang="en-US" sz="16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Marketing</a:t>
              </a:r>
              <a:endParaRPr kumimoji="0" lang="en-US" sz="11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5" name="Commitments_EC4D" title="Icon of a handshake">
              <a:hlinkClick r:id="rId3"/>
              <a:extLst>
                <a:ext uri="{FF2B5EF4-FFF2-40B4-BE49-F238E27FC236}">
                  <a16:creationId xmlns:a16="http://schemas.microsoft.com/office/drawing/2014/main" id="{F63EA219-47FB-4A4C-A6BD-DAB76E687324}"/>
                </a:ext>
              </a:extLst>
            </p:cNvPr>
            <p:cNvSpPr>
              <a:spLocks noChangeAspect="1" noEditPoints="1"/>
            </p:cNvSpPr>
            <p:nvPr/>
          </p:nvSpPr>
          <p:spPr bwMode="auto">
            <a:xfrm>
              <a:off x="1088587" y="3888696"/>
              <a:ext cx="370586" cy="34747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BF4B7447-95CC-6845-BD02-548D5AED2D31}"/>
                </a:ext>
              </a:extLst>
            </p:cNvPr>
            <p:cNvSpPr txBox="1"/>
            <p:nvPr/>
          </p:nvSpPr>
          <p:spPr>
            <a:xfrm>
              <a:off x="1063081" y="4377064"/>
              <a:ext cx="2529014" cy="677108"/>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Training to skill-up your marketing team, including industry trends, market research, and best practices.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Get started.</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67AD1AB1-F958-215C-54D5-069BC6236AB7}"/>
              </a:ext>
            </a:extLst>
          </p:cNvPr>
          <p:cNvGrpSpPr/>
          <p:nvPr/>
        </p:nvGrpSpPr>
        <p:grpSpPr>
          <a:xfrm>
            <a:off x="3498604" y="3756795"/>
            <a:ext cx="2567451" cy="1068684"/>
            <a:chOff x="4618175" y="3842722"/>
            <a:chExt cx="2567451" cy="1068684"/>
          </a:xfrm>
        </p:grpSpPr>
        <p:sp>
          <p:nvSpPr>
            <p:cNvPr id="17" name="Rectangle 16">
              <a:extLst>
                <a:ext uri="{FF2B5EF4-FFF2-40B4-BE49-F238E27FC236}">
                  <a16:creationId xmlns:a16="http://schemas.microsoft.com/office/drawing/2014/main" id="{39FD3613-07F7-4851-857A-199BDD49DE57}"/>
                </a:ext>
              </a:extLst>
            </p:cNvPr>
            <p:cNvSpPr/>
            <p:nvPr/>
          </p:nvSpPr>
          <p:spPr>
            <a:xfrm>
              <a:off x="5152554" y="3842722"/>
              <a:ext cx="2026820" cy="492443"/>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Digital Marketing </a:t>
              </a:r>
              <a:br>
                <a:rPr kumimoji="0" lang="en-US" sz="16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Content OnDemand</a:t>
              </a:r>
            </a:p>
          </p:txBody>
        </p:sp>
        <p:sp>
          <p:nvSpPr>
            <p:cNvPr id="56" name="UniversalApp_E8CC" title="Icon of a cellphone in front of a tablet">
              <a:hlinkClick r:id="rId5"/>
              <a:extLst>
                <a:ext uri="{FF2B5EF4-FFF2-40B4-BE49-F238E27FC236}">
                  <a16:creationId xmlns:a16="http://schemas.microsoft.com/office/drawing/2014/main" id="{B3EF57EC-11D2-4536-ABC5-BEF624354FD2}"/>
                </a:ext>
              </a:extLst>
            </p:cNvPr>
            <p:cNvSpPr>
              <a:spLocks noChangeAspect="1" noEditPoints="1"/>
            </p:cNvSpPr>
            <p:nvPr/>
          </p:nvSpPr>
          <p:spPr bwMode="auto">
            <a:xfrm>
              <a:off x="4618175" y="3942224"/>
              <a:ext cx="399879" cy="29343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245A7DB9-A784-E249-A2E2-1A164FD6B960}"/>
                </a:ext>
              </a:extLst>
            </p:cNvPr>
            <p:cNvSpPr txBox="1"/>
            <p:nvPr/>
          </p:nvSpPr>
          <p:spPr>
            <a:xfrm>
              <a:off x="4656612" y="4403575"/>
              <a:ext cx="2529014" cy="50783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Customizable 10-week social media and email campaign content to generate leads for your business.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Get started.</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7A1B1F12-7D40-4899-8E2B-0FBA5BA04CF4}"/>
              </a:ext>
            </a:extLst>
          </p:cNvPr>
          <p:cNvGrpSpPr/>
          <p:nvPr/>
        </p:nvGrpSpPr>
        <p:grpSpPr>
          <a:xfrm>
            <a:off x="6309970" y="3756795"/>
            <a:ext cx="2760940" cy="1237962"/>
            <a:chOff x="8829039" y="3466577"/>
            <a:chExt cx="2760940" cy="1237962"/>
          </a:xfrm>
        </p:grpSpPr>
        <p:sp>
          <p:nvSpPr>
            <p:cNvPr id="19" name="Rectangle 18">
              <a:extLst>
                <a:ext uri="{FF2B5EF4-FFF2-40B4-BE49-F238E27FC236}">
                  <a16:creationId xmlns:a16="http://schemas.microsoft.com/office/drawing/2014/main" id="{3B83CB2A-0E31-47D4-974B-485E075C5DA3}"/>
                </a:ext>
              </a:extLst>
            </p:cNvPr>
            <p:cNvSpPr/>
            <p:nvPr/>
          </p:nvSpPr>
          <p:spPr>
            <a:xfrm>
              <a:off x="9365159" y="3466577"/>
              <a:ext cx="2224820" cy="492443"/>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Partner Marketing </a:t>
              </a:r>
              <a:br>
                <a:rPr kumimoji="0" lang="en-US" sz="16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Center</a:t>
              </a:r>
            </a:p>
          </p:txBody>
        </p:sp>
        <p:sp>
          <p:nvSpPr>
            <p:cNvPr id="57" name="briefcase" title="Icon of a briefcase">
              <a:hlinkClick r:id="rId7"/>
              <a:extLst>
                <a:ext uri="{FF2B5EF4-FFF2-40B4-BE49-F238E27FC236}">
                  <a16:creationId xmlns:a16="http://schemas.microsoft.com/office/drawing/2014/main" id="{38915782-F39E-41DD-9E3F-CCCF2BE91AC1}"/>
                </a:ext>
              </a:extLst>
            </p:cNvPr>
            <p:cNvSpPr>
              <a:spLocks noChangeAspect="1" noEditPoints="1"/>
            </p:cNvSpPr>
            <p:nvPr/>
          </p:nvSpPr>
          <p:spPr bwMode="auto">
            <a:xfrm>
              <a:off x="8853497" y="3571977"/>
              <a:ext cx="384912" cy="281643"/>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C856A88F-9FAE-4D49-9CE9-B3E1D2FCFB73}"/>
                </a:ext>
              </a:extLst>
            </p:cNvPr>
            <p:cNvSpPr txBox="1"/>
            <p:nvPr/>
          </p:nvSpPr>
          <p:spPr>
            <a:xfrm>
              <a:off x="8829039" y="4027431"/>
              <a:ext cx="2760940" cy="677108"/>
            </a:xfrm>
            <a:prstGeom prst="rect">
              <a:avLst/>
            </a:prstGeom>
            <a:noFill/>
          </p:spPr>
          <p:txBody>
            <a:bodyPr wrap="square" lIns="0" tIns="0" rIns="0" bIns="0" rtlCol="0">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Digital content library for solution-specific marketing, sales, and readiness materials including customer pitch decks, pre-written emails, and marketing assets.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Get started.</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7" name="Straight Connector 6">
            <a:extLst>
              <a:ext uri="{FF2B5EF4-FFF2-40B4-BE49-F238E27FC236}">
                <a16:creationId xmlns:a16="http://schemas.microsoft.com/office/drawing/2014/main" id="{91E5CC7C-70BF-4947-98CB-590DA63927EA}"/>
              </a:ext>
            </a:extLst>
          </p:cNvPr>
          <p:cNvCxnSpPr/>
          <p:nvPr/>
        </p:nvCxnSpPr>
        <p:spPr>
          <a:xfrm>
            <a:off x="553895" y="2877573"/>
            <a:ext cx="1097565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96026C9-7F90-BAE0-674F-E9EF4C9A48F4}"/>
              </a:ext>
            </a:extLst>
          </p:cNvPr>
          <p:cNvGrpSpPr/>
          <p:nvPr/>
        </p:nvGrpSpPr>
        <p:grpSpPr>
          <a:xfrm>
            <a:off x="9314825" y="3756795"/>
            <a:ext cx="2626619" cy="1237962"/>
            <a:chOff x="9431060" y="3756795"/>
            <a:chExt cx="2626619" cy="1237962"/>
          </a:xfrm>
        </p:grpSpPr>
        <p:grpSp>
          <p:nvGrpSpPr>
            <p:cNvPr id="15" name="Group 14">
              <a:extLst>
                <a:ext uri="{FF2B5EF4-FFF2-40B4-BE49-F238E27FC236}">
                  <a16:creationId xmlns:a16="http://schemas.microsoft.com/office/drawing/2014/main" id="{D9184BA5-CBEE-E661-3886-F24C7B793E12}"/>
                </a:ext>
              </a:extLst>
            </p:cNvPr>
            <p:cNvGrpSpPr/>
            <p:nvPr/>
          </p:nvGrpSpPr>
          <p:grpSpPr>
            <a:xfrm>
              <a:off x="9431060" y="3756795"/>
              <a:ext cx="2626619" cy="1237962"/>
              <a:chOff x="8829039" y="3466577"/>
              <a:chExt cx="2626619" cy="1237962"/>
            </a:xfrm>
          </p:grpSpPr>
          <p:sp>
            <p:nvSpPr>
              <p:cNvPr id="16" name="Rectangle 15">
                <a:extLst>
                  <a:ext uri="{FF2B5EF4-FFF2-40B4-BE49-F238E27FC236}">
                    <a16:creationId xmlns:a16="http://schemas.microsoft.com/office/drawing/2014/main" id="{8F5114FF-482C-4801-E7FD-F9C4A361CFD6}"/>
                  </a:ext>
                </a:extLst>
              </p:cNvPr>
              <p:cNvSpPr/>
              <p:nvPr/>
            </p:nvSpPr>
            <p:spPr>
              <a:xfrm>
                <a:off x="9365159" y="3466577"/>
                <a:ext cx="1803062" cy="492443"/>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Partner GTM Toolbox</a:t>
                </a:r>
              </a:p>
            </p:txBody>
          </p:sp>
          <p:sp>
            <p:nvSpPr>
              <p:cNvPr id="21" name="TextBox 20">
                <a:extLst>
                  <a:ext uri="{FF2B5EF4-FFF2-40B4-BE49-F238E27FC236}">
                    <a16:creationId xmlns:a16="http://schemas.microsoft.com/office/drawing/2014/main" id="{C603122A-E01E-A9BA-2A5F-027CEED64796}"/>
                  </a:ext>
                </a:extLst>
              </p:cNvPr>
              <p:cNvSpPr txBox="1"/>
              <p:nvPr/>
            </p:nvSpPr>
            <p:spPr>
              <a:xfrm>
                <a:off x="8829039" y="4027431"/>
                <a:ext cx="2626619" cy="677108"/>
              </a:xfrm>
              <a:prstGeom prst="rect">
                <a:avLst/>
              </a:prstGeom>
              <a:noFill/>
            </p:spPr>
            <p:txBody>
              <a:bodyPr wrap="square" lIns="0" tIns="0" rIns="0" bIns="0" rtlCol="0">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Co-branded asset templates for you to customize specific for your industry and solution including customer pitch decks, pre-written emails, and marketing assets.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Get started.</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23" name="Graphic 22" descr="Mining tools outline">
              <a:extLst>
                <a:ext uri="{FF2B5EF4-FFF2-40B4-BE49-F238E27FC236}">
                  <a16:creationId xmlns:a16="http://schemas.microsoft.com/office/drawing/2014/main" id="{8FEC7587-CB13-ADEF-2160-1E5F3BBBD5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46473" y="3764836"/>
              <a:ext cx="507831" cy="507831"/>
            </a:xfrm>
            <a:prstGeom prst="rect">
              <a:avLst/>
            </a:prstGeom>
          </p:spPr>
        </p:pic>
      </p:grpSp>
    </p:spTree>
    <p:extLst>
      <p:ext uri="{BB962C8B-B14F-4D97-AF65-F5344CB8AC3E}">
        <p14:creationId xmlns:p14="http://schemas.microsoft.com/office/powerpoint/2010/main" val="40340231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AFFA81-E088-4433-9954-B68DB0B6F5F8}"/>
              </a:ext>
            </a:extLst>
          </p:cNvPr>
          <p:cNvPicPr>
            <a:picLocks noChangeAspect="1"/>
          </p:cNvPicPr>
          <p:nvPr/>
        </p:nvPicPr>
        <p:blipFill>
          <a:blip r:embed="rId4"/>
          <a:stretch>
            <a:fillRect/>
          </a:stretch>
        </p:blipFill>
        <p:spPr>
          <a:xfrm>
            <a:off x="6377002" y="3194470"/>
            <a:ext cx="5282100" cy="2971389"/>
          </a:xfrm>
          <a:prstGeom prst="rect">
            <a:avLst/>
          </a:prstGeom>
        </p:spPr>
      </p:pic>
      <p:pic>
        <p:nvPicPr>
          <p:cNvPr id="52" name="Picture 51">
            <a:extLst>
              <a:ext uri="{FF2B5EF4-FFF2-40B4-BE49-F238E27FC236}">
                <a16:creationId xmlns:a16="http://schemas.microsoft.com/office/drawing/2014/main" id="{2FC15AE8-1EFA-4D0C-A650-4006E0F9F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078" y="2912317"/>
            <a:ext cx="5643366" cy="3724622"/>
          </a:xfrm>
          <a:prstGeom prst="rect">
            <a:avLst/>
          </a:prstGeom>
        </p:spPr>
      </p:pic>
      <p:graphicFrame>
        <p:nvGraphicFramePr>
          <p:cNvPr id="7" name="Object 6" hidden="1">
            <a:extLst>
              <a:ext uri="{FF2B5EF4-FFF2-40B4-BE49-F238E27FC236}">
                <a16:creationId xmlns:a16="http://schemas.microsoft.com/office/drawing/2014/main" id="{30FB0CBB-ACD2-40BE-9C26-4163705C5F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30FB0CBB-ACD2-40BE-9C26-4163705C5F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BFF5CE6-0D39-4677-AE7F-1D572CB8CEB9}"/>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Rectangle 1">
            <a:extLst>
              <a:ext uri="{FF2B5EF4-FFF2-40B4-BE49-F238E27FC236}">
                <a16:creationId xmlns:a16="http://schemas.microsoft.com/office/drawing/2014/main" id="{205CC863-70A2-9F4A-91E7-966C3758058C}"/>
              </a:ext>
            </a:extLst>
          </p:cNvPr>
          <p:cNvSpPr/>
          <p:nvPr/>
        </p:nvSpPr>
        <p:spPr bwMode="auto">
          <a:xfrm>
            <a:off x="3797" y="5743456"/>
            <a:ext cx="5671603" cy="89348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rPr>
              <a:t>GET STARTED</a:t>
            </a:r>
            <a:br>
              <a:rPr kumimoji="0" lang="en-US" sz="105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https://aka.ms/smartmarketing</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9E843078-E818-407B-BC53-28EBB4FE956B}"/>
              </a:ext>
            </a:extLst>
          </p:cNvPr>
          <p:cNvSpPr>
            <a:spLocks noGrp="1"/>
          </p:cNvSpPr>
          <p:nvPr>
            <p:ph type="title"/>
          </p:nvPr>
        </p:nvSpPr>
        <p:spPr/>
        <p:txBody>
          <a:bodyPr/>
          <a:lstStyle/>
          <a:p>
            <a:pPr lvl="0"/>
            <a:r>
              <a:rPr lang="en-US" dirty="0"/>
              <a:t>Smart Partner Marketing with Microsoft</a:t>
            </a:r>
          </a:p>
        </p:txBody>
      </p:sp>
      <p:sp>
        <p:nvSpPr>
          <p:cNvPr id="63" name="Rectangle 62">
            <a:extLst>
              <a:ext uri="{FF2B5EF4-FFF2-40B4-BE49-F238E27FC236}">
                <a16:creationId xmlns:a16="http://schemas.microsoft.com/office/drawing/2014/main" id="{CBE3B361-A265-E54F-B52D-DDEA7BD31AAB}"/>
              </a:ext>
            </a:extLst>
          </p:cNvPr>
          <p:cNvSpPr/>
          <p:nvPr/>
        </p:nvSpPr>
        <p:spPr>
          <a:xfrm>
            <a:off x="2901385" y="3016680"/>
            <a:ext cx="2971763" cy="1561790"/>
          </a:xfrm>
          <a:prstGeom prst="rect">
            <a:avLst/>
          </a:prstGeom>
          <a:ln w="3175">
            <a:noFill/>
            <a:prstDash val="dash"/>
          </a:ln>
        </p:spPr>
        <p:txBody>
          <a:bodyPr wrap="square" lIns="0" tIns="0" rIns="0" bIns="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Business impact:</a:t>
            </a:r>
            <a:r>
              <a:rPr kumimoji="0" lang="en-US" sz="1400" b="1" i="0" u="none" strike="noStrike" kern="1200" cap="none" spc="0" normalizeH="0" baseline="0" noProof="0" dirty="0">
                <a:ln>
                  <a:noFill/>
                </a:ln>
                <a:solidFill>
                  <a:srgbClr val="008575"/>
                </a:solidFill>
                <a:effectLst/>
                <a:uLnTx/>
                <a:uFillTx/>
                <a:latin typeface="Segoe UI Semibold"/>
                <a:ea typeface="+mn-ea"/>
                <a:cs typeface="+mn-cs"/>
              </a:rPr>
              <a:t> </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Grow your marketing impact, test your digital marketing channels, get actionable advice, and tutorials to help you improve.</a:t>
            </a:r>
          </a:p>
        </p:txBody>
      </p:sp>
      <p:sp>
        <p:nvSpPr>
          <p:cNvPr id="64" name="Rectangle 63">
            <a:extLst>
              <a:ext uri="{FF2B5EF4-FFF2-40B4-BE49-F238E27FC236}">
                <a16:creationId xmlns:a16="http://schemas.microsoft.com/office/drawing/2014/main" id="{A58D427F-B9B4-BB40-B3BC-EC1F0C06BC60}"/>
              </a:ext>
            </a:extLst>
          </p:cNvPr>
          <p:cNvSpPr/>
          <p:nvPr/>
        </p:nvSpPr>
        <p:spPr>
          <a:xfrm>
            <a:off x="609252" y="3015635"/>
            <a:ext cx="2069591" cy="1561790"/>
          </a:xfrm>
          <a:prstGeom prst="rect">
            <a:avLst/>
          </a:prstGeom>
          <a:ln w="3175">
            <a:noFill/>
            <a:prstDash val="dash"/>
          </a:ln>
        </p:spPr>
        <p:txBody>
          <a:bodyPr wrap="square" lIns="0" tIns="0" rIns="0" bIns="0" anchor="t">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What is included: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OnDemand training to skill-up your marketing team, including top-tier industry trends, market research, and best practices. </a:t>
            </a:r>
          </a:p>
        </p:txBody>
      </p:sp>
      <p:sp>
        <p:nvSpPr>
          <p:cNvPr id="65" name="TextBox 64">
            <a:extLst>
              <a:ext uri="{FF2B5EF4-FFF2-40B4-BE49-F238E27FC236}">
                <a16:creationId xmlns:a16="http://schemas.microsoft.com/office/drawing/2014/main" id="{5EB3FE97-A570-4047-B3BF-1CD9B43C0981}"/>
              </a:ext>
            </a:extLst>
          </p:cNvPr>
          <p:cNvSpPr txBox="1"/>
          <p:nvPr/>
        </p:nvSpPr>
        <p:spPr>
          <a:xfrm>
            <a:off x="1076918" y="5161047"/>
            <a:ext cx="4252983" cy="376677"/>
          </a:xfrm>
          <a:prstGeom prst="rect">
            <a:avLst/>
          </a:prstGeom>
          <a:noFill/>
          <a:ln>
            <a:no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AI Cloud Partner Program members</a:t>
            </a:r>
          </a:p>
        </p:txBody>
      </p:sp>
      <p:grpSp>
        <p:nvGrpSpPr>
          <p:cNvPr id="66" name="Group 65">
            <a:extLst>
              <a:ext uri="{FF2B5EF4-FFF2-40B4-BE49-F238E27FC236}">
                <a16:creationId xmlns:a16="http://schemas.microsoft.com/office/drawing/2014/main" id="{4C4A9560-33E8-FF47-81B0-8483FA21DF85}"/>
              </a:ext>
            </a:extLst>
          </p:cNvPr>
          <p:cNvGrpSpPr/>
          <p:nvPr/>
        </p:nvGrpSpPr>
        <p:grpSpPr>
          <a:xfrm>
            <a:off x="588263" y="5171684"/>
            <a:ext cx="362121" cy="362121"/>
            <a:chOff x="591395" y="4917747"/>
            <a:chExt cx="362121" cy="362121"/>
          </a:xfrm>
          <a:solidFill>
            <a:schemeClr val="accent5"/>
          </a:solidFill>
        </p:grpSpPr>
        <p:sp>
          <p:nvSpPr>
            <p:cNvPr id="67" name="Oval 66">
              <a:extLst>
                <a:ext uri="{FF2B5EF4-FFF2-40B4-BE49-F238E27FC236}">
                  <a16:creationId xmlns:a16="http://schemas.microsoft.com/office/drawing/2014/main" id="{F40DC4B1-E99D-514F-A4D7-FB28CFF5D253}"/>
                </a:ext>
              </a:extLst>
            </p:cNvPr>
            <p:cNvSpPr/>
            <p:nvPr/>
          </p:nvSpPr>
          <p:spPr bwMode="auto">
            <a:xfrm>
              <a:off x="591395" y="4917747"/>
              <a:ext cx="362121" cy="36212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check" title="Icon of a checkmark">
              <a:extLst>
                <a:ext uri="{FF2B5EF4-FFF2-40B4-BE49-F238E27FC236}">
                  <a16:creationId xmlns:a16="http://schemas.microsoft.com/office/drawing/2014/main" id="{5ECD27A3-1B9F-A845-86D4-C11F30B6EDB5}"/>
                </a:ext>
              </a:extLst>
            </p:cNvPr>
            <p:cNvSpPr>
              <a:spLocks noChangeAspect="1"/>
            </p:cNvSpPr>
            <p:nvPr/>
          </p:nvSpPr>
          <p:spPr bwMode="auto">
            <a:xfrm>
              <a:off x="670962" y="5027141"/>
              <a:ext cx="202988" cy="14333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34A8A6B0-085D-5944-96CA-1E6E1D356DD0}"/>
              </a:ext>
            </a:extLst>
          </p:cNvPr>
          <p:cNvSpPr/>
          <p:nvPr/>
        </p:nvSpPr>
        <p:spPr bwMode="auto">
          <a:xfrm>
            <a:off x="588263" y="1350469"/>
            <a:ext cx="11068899" cy="9672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Semibold"/>
                <a:ea typeface="+mn-ea"/>
                <a:cs typeface="+mn-cs"/>
              </a:rPr>
              <a:t>Maximize your marketing impact.</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Whether your marketing team is just getting established, is growing and boosting performance, or building loyalty among established customers, Smart Partner Marketing training can help your team hit their marks. </a:t>
            </a:r>
          </a:p>
        </p:txBody>
      </p:sp>
      <p:sp>
        <p:nvSpPr>
          <p:cNvPr id="50" name="TextBox 49">
            <a:extLst>
              <a:ext uri="{FF2B5EF4-FFF2-40B4-BE49-F238E27FC236}">
                <a16:creationId xmlns:a16="http://schemas.microsoft.com/office/drawing/2014/main" id="{2F2D82DA-8F55-4B25-9FF1-6AB8DDB379B2}"/>
              </a:ext>
            </a:extLst>
          </p:cNvPr>
          <p:cNvSpPr txBox="1"/>
          <p:nvPr/>
        </p:nvSpPr>
        <p:spPr>
          <a:xfrm>
            <a:off x="11770242" y="6528391"/>
            <a:ext cx="42175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8</a:t>
            </a:r>
          </a:p>
        </p:txBody>
      </p:sp>
    </p:spTree>
    <p:extLst>
      <p:ext uri="{BB962C8B-B14F-4D97-AF65-F5344CB8AC3E}">
        <p14:creationId xmlns:p14="http://schemas.microsoft.com/office/powerpoint/2010/main" val="2480399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5CC863-70A2-9F4A-91E7-966C3758058C}"/>
              </a:ext>
            </a:extLst>
          </p:cNvPr>
          <p:cNvSpPr/>
          <p:nvPr/>
        </p:nvSpPr>
        <p:spPr bwMode="auto">
          <a:xfrm>
            <a:off x="0" y="5737740"/>
            <a:ext cx="5671603" cy="89348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GET STARTED</a:t>
            </a:r>
            <a:br>
              <a:rPr kumimoji="0" lang="en-US" sz="105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https://aka.ms/DMC</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9E843078-E818-407B-BC53-28EBB4FE956B}"/>
              </a:ext>
            </a:extLst>
          </p:cNvPr>
          <p:cNvSpPr>
            <a:spLocks noGrp="1"/>
          </p:cNvSpPr>
          <p:nvPr>
            <p:ph type="title"/>
          </p:nvPr>
        </p:nvSpPr>
        <p:spPr/>
        <p:txBody>
          <a:bodyPr/>
          <a:lstStyle/>
          <a:p>
            <a:pPr lvl="0"/>
            <a:r>
              <a:rPr lang="en-US" dirty="0"/>
              <a:t>Digital Marketing Content OnDemand</a:t>
            </a:r>
          </a:p>
        </p:txBody>
      </p:sp>
      <p:sp>
        <p:nvSpPr>
          <p:cNvPr id="95" name="Rectangle 94">
            <a:extLst>
              <a:ext uri="{FF2B5EF4-FFF2-40B4-BE49-F238E27FC236}">
                <a16:creationId xmlns:a16="http://schemas.microsoft.com/office/drawing/2014/main" id="{76341D9A-8653-43EB-9D49-47172D70BAEF}"/>
              </a:ext>
            </a:extLst>
          </p:cNvPr>
          <p:cNvSpPr/>
          <p:nvPr/>
        </p:nvSpPr>
        <p:spPr>
          <a:xfrm>
            <a:off x="2590004" y="3040101"/>
            <a:ext cx="3160615" cy="1567777"/>
          </a:xfrm>
          <a:prstGeom prst="rect">
            <a:avLst/>
          </a:prstGeom>
          <a:ln w="3175">
            <a:noFill/>
            <a:prstDash val="dash"/>
          </a:ln>
        </p:spPr>
        <p:txBody>
          <a:bodyPr wrap="square" lIns="0" tIns="0" rIns="0" bIns="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Business impact:</a:t>
            </a:r>
            <a:r>
              <a:rPr kumimoji="0" lang="en-US" sz="1400" b="1" i="0" u="none" strike="noStrike" kern="1200" cap="none" spc="0" normalizeH="0" baseline="0" noProof="0" dirty="0">
                <a:ln>
                  <a:noFill/>
                </a:ln>
                <a:solidFill>
                  <a:srgbClr val="008575"/>
                </a:solidFill>
                <a:effectLst/>
                <a:uLnTx/>
                <a:uFillTx/>
                <a:latin typeface="Segoe UI Semibold"/>
                <a:ea typeface="+mn-ea"/>
                <a:cs typeface="+mn-cs"/>
              </a:rPr>
              <a:t>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Gather leads directly from your social media accounts, push content to your company’s social media accounts without any action from you, and leverage the pre-created emails, social posts, and other great content available.</a:t>
            </a:r>
          </a:p>
        </p:txBody>
      </p:sp>
      <p:sp>
        <p:nvSpPr>
          <p:cNvPr id="96" name="Rectangle 95">
            <a:extLst>
              <a:ext uri="{FF2B5EF4-FFF2-40B4-BE49-F238E27FC236}">
                <a16:creationId xmlns:a16="http://schemas.microsoft.com/office/drawing/2014/main" id="{62BDE5A0-9B7D-4A40-B10A-55312574B906}"/>
              </a:ext>
            </a:extLst>
          </p:cNvPr>
          <p:cNvSpPr/>
          <p:nvPr/>
        </p:nvSpPr>
        <p:spPr>
          <a:xfrm>
            <a:off x="609359" y="3040102"/>
            <a:ext cx="1754817" cy="1567777"/>
          </a:xfrm>
          <a:prstGeom prst="rect">
            <a:avLst/>
          </a:prstGeom>
          <a:ln w="3175">
            <a:noFill/>
            <a:prstDash val="dash"/>
          </a:ln>
        </p:spPr>
        <p:txBody>
          <a:bodyPr wrap="square" lIns="0" tIns="0" rIns="0" bIns="0" anchor="t">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What is included: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10-week digital campaigns that include to-customer content and to-partner resources.</a:t>
            </a:r>
          </a:p>
        </p:txBody>
      </p:sp>
      <p:sp>
        <p:nvSpPr>
          <p:cNvPr id="97" name="TextBox 96">
            <a:extLst>
              <a:ext uri="{FF2B5EF4-FFF2-40B4-BE49-F238E27FC236}">
                <a16:creationId xmlns:a16="http://schemas.microsoft.com/office/drawing/2014/main" id="{2E04C8F1-75C2-4E1A-9EE9-ABFDB9DE6400}"/>
              </a:ext>
            </a:extLst>
          </p:cNvPr>
          <p:cNvSpPr txBox="1"/>
          <p:nvPr/>
        </p:nvSpPr>
        <p:spPr>
          <a:xfrm>
            <a:off x="1093418" y="5179626"/>
            <a:ext cx="4252983" cy="376677"/>
          </a:xfrm>
          <a:prstGeom prst="rect">
            <a:avLst/>
          </a:prstGeom>
          <a:noFill/>
          <a:ln>
            <a:no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AI Cloud Partner Program members</a:t>
            </a:r>
          </a:p>
        </p:txBody>
      </p:sp>
      <p:grpSp>
        <p:nvGrpSpPr>
          <p:cNvPr id="98" name="Group 97">
            <a:extLst>
              <a:ext uri="{FF2B5EF4-FFF2-40B4-BE49-F238E27FC236}">
                <a16:creationId xmlns:a16="http://schemas.microsoft.com/office/drawing/2014/main" id="{C2FC140A-AE6A-4021-9895-F4D6BF48F4E0}"/>
              </a:ext>
            </a:extLst>
          </p:cNvPr>
          <p:cNvGrpSpPr/>
          <p:nvPr/>
        </p:nvGrpSpPr>
        <p:grpSpPr>
          <a:xfrm>
            <a:off x="597710" y="5190577"/>
            <a:ext cx="362121" cy="362121"/>
            <a:chOff x="591395" y="4917747"/>
            <a:chExt cx="362121" cy="362121"/>
          </a:xfrm>
          <a:solidFill>
            <a:schemeClr val="accent5"/>
          </a:solidFill>
        </p:grpSpPr>
        <p:sp>
          <p:nvSpPr>
            <p:cNvPr id="99" name="Oval 98">
              <a:extLst>
                <a:ext uri="{FF2B5EF4-FFF2-40B4-BE49-F238E27FC236}">
                  <a16:creationId xmlns:a16="http://schemas.microsoft.com/office/drawing/2014/main" id="{1CBBB2D5-8D82-4050-8822-74EFC0ECFADB}"/>
                </a:ext>
              </a:extLst>
            </p:cNvPr>
            <p:cNvSpPr/>
            <p:nvPr/>
          </p:nvSpPr>
          <p:spPr bwMode="auto">
            <a:xfrm>
              <a:off x="591395" y="4917747"/>
              <a:ext cx="362121" cy="36212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check" title="Icon of a checkmark">
              <a:extLst>
                <a:ext uri="{FF2B5EF4-FFF2-40B4-BE49-F238E27FC236}">
                  <a16:creationId xmlns:a16="http://schemas.microsoft.com/office/drawing/2014/main" id="{C02A0F8A-2A65-4687-A939-72CB0110151B}"/>
                </a:ext>
              </a:extLst>
            </p:cNvPr>
            <p:cNvSpPr>
              <a:spLocks noChangeAspect="1"/>
            </p:cNvSpPr>
            <p:nvPr/>
          </p:nvSpPr>
          <p:spPr bwMode="auto">
            <a:xfrm>
              <a:off x="670962" y="5027141"/>
              <a:ext cx="202988" cy="14333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1" name="Rectangle 100">
            <a:extLst>
              <a:ext uri="{FF2B5EF4-FFF2-40B4-BE49-F238E27FC236}">
                <a16:creationId xmlns:a16="http://schemas.microsoft.com/office/drawing/2014/main" id="{C5291990-B93A-4FF2-A823-EAE7DC30064E}"/>
              </a:ext>
            </a:extLst>
          </p:cNvPr>
          <p:cNvSpPr/>
          <p:nvPr/>
        </p:nvSpPr>
        <p:spPr bwMode="auto">
          <a:xfrm>
            <a:off x="598181" y="1321234"/>
            <a:ext cx="11104989" cy="851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Semibold"/>
                <a:ea typeface="+mn-ea"/>
                <a:cs typeface="+mn-cs"/>
              </a:rPr>
              <a:t>Increase productivity and generate demand online.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Digital Marketing Content OnDemand is your own personal digital marketing assistant and delivers fresh, relevant content for you to customize and share on your social, email, website, or blog.</a:t>
            </a:r>
            <a:endParaRPr kumimoji="0" lang="en-US" sz="1600" b="0" i="0" u="none" strike="noStrike" kern="1200" cap="none" spc="0" normalizeH="0" baseline="0" noProof="0" dirty="0">
              <a:ln>
                <a:noFill/>
              </a:ln>
              <a:solidFill>
                <a:srgbClr val="000000">
                  <a:lumMod val="75000"/>
                  <a:lumOff val="25000"/>
                </a:srgbClr>
              </a:solidFill>
              <a:effectLst/>
              <a:uLnTx/>
              <a:uFillTx/>
              <a:latin typeface="Segoe UI"/>
              <a:ea typeface="+mn-ea"/>
              <a:cs typeface="Segoe UI"/>
            </a:endParaRPr>
          </a:p>
        </p:txBody>
      </p:sp>
      <p:pic>
        <p:nvPicPr>
          <p:cNvPr id="105" name="Picture 104">
            <a:extLst>
              <a:ext uri="{FF2B5EF4-FFF2-40B4-BE49-F238E27FC236}">
                <a16:creationId xmlns:a16="http://schemas.microsoft.com/office/drawing/2014/main" id="{4EE4AA16-F094-4E60-A45E-C784A8AC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875" y="2906600"/>
            <a:ext cx="5656807" cy="3733493"/>
          </a:xfrm>
          <a:prstGeom prst="rect">
            <a:avLst/>
          </a:prstGeom>
        </p:spPr>
      </p:pic>
      <p:sp>
        <p:nvSpPr>
          <p:cNvPr id="47" name="TextBox 46">
            <a:extLst>
              <a:ext uri="{FF2B5EF4-FFF2-40B4-BE49-F238E27FC236}">
                <a16:creationId xmlns:a16="http://schemas.microsoft.com/office/drawing/2014/main" id="{6BB06D11-0762-42C0-B43A-B1977E69552B}"/>
              </a:ext>
            </a:extLst>
          </p:cNvPr>
          <p:cNvSpPr txBox="1"/>
          <p:nvPr/>
        </p:nvSpPr>
        <p:spPr>
          <a:xfrm>
            <a:off x="11770242" y="6528391"/>
            <a:ext cx="42175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7</a:t>
            </a:r>
          </a:p>
        </p:txBody>
      </p:sp>
      <p:pic>
        <p:nvPicPr>
          <p:cNvPr id="7" name="Picture 6">
            <a:extLst>
              <a:ext uri="{FF2B5EF4-FFF2-40B4-BE49-F238E27FC236}">
                <a16:creationId xmlns:a16="http://schemas.microsoft.com/office/drawing/2014/main" id="{692D8E93-8DB5-AB27-9BC3-F468EC587D28}"/>
              </a:ext>
            </a:extLst>
          </p:cNvPr>
          <p:cNvPicPr>
            <a:picLocks noChangeAspect="1"/>
          </p:cNvPicPr>
          <p:nvPr/>
        </p:nvPicPr>
        <p:blipFill rotWithShape="1">
          <a:blip r:embed="rId4"/>
          <a:srcRect t="3010" b="3279"/>
          <a:stretch/>
        </p:blipFill>
        <p:spPr>
          <a:xfrm>
            <a:off x="6423955" y="3089979"/>
            <a:ext cx="5062646" cy="3366734"/>
          </a:xfrm>
          <a:prstGeom prst="rect">
            <a:avLst/>
          </a:prstGeom>
        </p:spPr>
      </p:pic>
    </p:spTree>
    <p:extLst>
      <p:ext uri="{BB962C8B-B14F-4D97-AF65-F5344CB8AC3E}">
        <p14:creationId xmlns:p14="http://schemas.microsoft.com/office/powerpoint/2010/main" val="1503511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3179701"/>
            <a:ext cx="9144000" cy="498598"/>
          </a:xfrm>
        </p:spPr>
        <p:txBody>
          <a:bodyPr/>
          <a:lstStyle/>
          <a:p>
            <a:r>
              <a:rPr lang="en-US" dirty="0">
                <a:solidFill>
                  <a:schemeClr val="tx1"/>
                </a:solidFill>
              </a:rPr>
              <a:t>What is CloudAscent</a:t>
            </a:r>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5CC863-70A2-9F4A-91E7-966C3758058C}"/>
              </a:ext>
            </a:extLst>
          </p:cNvPr>
          <p:cNvSpPr/>
          <p:nvPr/>
        </p:nvSpPr>
        <p:spPr bwMode="auto">
          <a:xfrm>
            <a:off x="0" y="5737740"/>
            <a:ext cx="5671603" cy="89348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GET STARTED</a:t>
            </a:r>
            <a:br>
              <a:rPr kumimoji="0" lang="en-US" sz="105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https://aka.ms/PMC</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9E843078-E818-407B-BC53-28EBB4FE956B}"/>
              </a:ext>
            </a:extLst>
          </p:cNvPr>
          <p:cNvSpPr>
            <a:spLocks noGrp="1"/>
          </p:cNvSpPr>
          <p:nvPr>
            <p:ph type="title"/>
          </p:nvPr>
        </p:nvSpPr>
        <p:spPr/>
        <p:txBody>
          <a:bodyPr/>
          <a:lstStyle/>
          <a:p>
            <a:pPr lvl="0"/>
            <a:r>
              <a:rPr lang="en-US" dirty="0"/>
              <a:t>Partner Marketing Center</a:t>
            </a:r>
          </a:p>
        </p:txBody>
      </p:sp>
      <p:sp>
        <p:nvSpPr>
          <p:cNvPr id="95" name="Rectangle 94">
            <a:extLst>
              <a:ext uri="{FF2B5EF4-FFF2-40B4-BE49-F238E27FC236}">
                <a16:creationId xmlns:a16="http://schemas.microsoft.com/office/drawing/2014/main" id="{76341D9A-8653-43EB-9D49-47172D70BAEF}"/>
              </a:ext>
            </a:extLst>
          </p:cNvPr>
          <p:cNvSpPr/>
          <p:nvPr/>
        </p:nvSpPr>
        <p:spPr>
          <a:xfrm>
            <a:off x="2590004" y="3040102"/>
            <a:ext cx="3160615" cy="1376916"/>
          </a:xfrm>
          <a:prstGeom prst="rect">
            <a:avLst/>
          </a:prstGeom>
          <a:ln w="3175">
            <a:noFill/>
            <a:prstDash val="dash"/>
          </a:ln>
        </p:spPr>
        <p:txBody>
          <a:bodyPr wrap="square" lIns="0" tIns="0" rIns="0" bIns="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Business impact:</a:t>
            </a:r>
            <a:r>
              <a:rPr kumimoji="0" lang="en-US" sz="1400" b="1" i="0" u="none" strike="noStrike" kern="1200" cap="none" spc="0" normalizeH="0" baseline="0" noProof="0" dirty="0">
                <a:ln>
                  <a:noFill/>
                </a:ln>
                <a:solidFill>
                  <a:srgbClr val="008575"/>
                </a:solidFill>
                <a:effectLst/>
                <a:uLnTx/>
                <a:uFillTx/>
                <a:latin typeface="Segoe UI Semibold"/>
                <a:ea typeface="+mn-ea"/>
                <a:cs typeface="+mn-cs"/>
              </a:rPr>
              <a:t>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Check out the go-to-market gallery for more easy-to-use, co-branded assets. Plus, browse topics on planning, strategizing, and executing your go-to-market campaign.</a:t>
            </a:r>
          </a:p>
        </p:txBody>
      </p:sp>
      <p:sp>
        <p:nvSpPr>
          <p:cNvPr id="96" name="Rectangle 95">
            <a:extLst>
              <a:ext uri="{FF2B5EF4-FFF2-40B4-BE49-F238E27FC236}">
                <a16:creationId xmlns:a16="http://schemas.microsoft.com/office/drawing/2014/main" id="{62BDE5A0-9B7D-4A40-B10A-55312574B906}"/>
              </a:ext>
            </a:extLst>
          </p:cNvPr>
          <p:cNvSpPr/>
          <p:nvPr/>
        </p:nvSpPr>
        <p:spPr>
          <a:xfrm>
            <a:off x="609359" y="3040102"/>
            <a:ext cx="1754817" cy="1567777"/>
          </a:xfrm>
          <a:prstGeom prst="rect">
            <a:avLst/>
          </a:prstGeom>
          <a:ln w="3175">
            <a:noFill/>
            <a:prstDash val="dash"/>
          </a:ln>
        </p:spPr>
        <p:txBody>
          <a:bodyPr wrap="square" lIns="0" tIns="0" rIns="0" bIns="0" anchor="t">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solidFill>
                <a:effectLst/>
                <a:uLnTx/>
                <a:uFillTx/>
                <a:latin typeface="Segoe UI Semibold"/>
                <a:ea typeface="+mn-ea"/>
                <a:cs typeface="+mn-cs"/>
              </a:rPr>
              <a:t>What is included: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Assets including one-pager, presentations, playbooks, and guides. </a:t>
            </a:r>
          </a:p>
        </p:txBody>
      </p:sp>
      <p:sp>
        <p:nvSpPr>
          <p:cNvPr id="97" name="TextBox 96">
            <a:extLst>
              <a:ext uri="{FF2B5EF4-FFF2-40B4-BE49-F238E27FC236}">
                <a16:creationId xmlns:a16="http://schemas.microsoft.com/office/drawing/2014/main" id="{2E04C8F1-75C2-4E1A-9EE9-ABFDB9DE6400}"/>
              </a:ext>
            </a:extLst>
          </p:cNvPr>
          <p:cNvSpPr txBox="1"/>
          <p:nvPr/>
        </p:nvSpPr>
        <p:spPr>
          <a:xfrm>
            <a:off x="1093418" y="5179626"/>
            <a:ext cx="4252983" cy="376677"/>
          </a:xfrm>
          <a:prstGeom prst="rect">
            <a:avLst/>
          </a:prstGeom>
          <a:noFill/>
          <a:ln>
            <a:no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AI Cloud Partner Program members</a:t>
            </a:r>
          </a:p>
        </p:txBody>
      </p:sp>
      <p:grpSp>
        <p:nvGrpSpPr>
          <p:cNvPr id="98" name="Group 97">
            <a:extLst>
              <a:ext uri="{FF2B5EF4-FFF2-40B4-BE49-F238E27FC236}">
                <a16:creationId xmlns:a16="http://schemas.microsoft.com/office/drawing/2014/main" id="{C2FC140A-AE6A-4021-9895-F4D6BF48F4E0}"/>
              </a:ext>
            </a:extLst>
          </p:cNvPr>
          <p:cNvGrpSpPr/>
          <p:nvPr/>
        </p:nvGrpSpPr>
        <p:grpSpPr>
          <a:xfrm>
            <a:off x="597710" y="5190577"/>
            <a:ext cx="362121" cy="362121"/>
            <a:chOff x="591395" y="4917747"/>
            <a:chExt cx="362121" cy="362121"/>
          </a:xfrm>
          <a:solidFill>
            <a:schemeClr val="accent5"/>
          </a:solidFill>
        </p:grpSpPr>
        <p:sp>
          <p:nvSpPr>
            <p:cNvPr id="99" name="Oval 98">
              <a:extLst>
                <a:ext uri="{FF2B5EF4-FFF2-40B4-BE49-F238E27FC236}">
                  <a16:creationId xmlns:a16="http://schemas.microsoft.com/office/drawing/2014/main" id="{1CBBB2D5-8D82-4050-8822-74EFC0ECFADB}"/>
                </a:ext>
              </a:extLst>
            </p:cNvPr>
            <p:cNvSpPr/>
            <p:nvPr/>
          </p:nvSpPr>
          <p:spPr bwMode="auto">
            <a:xfrm>
              <a:off x="591395" y="4917747"/>
              <a:ext cx="362121" cy="36212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check" title="Icon of a checkmark">
              <a:extLst>
                <a:ext uri="{FF2B5EF4-FFF2-40B4-BE49-F238E27FC236}">
                  <a16:creationId xmlns:a16="http://schemas.microsoft.com/office/drawing/2014/main" id="{C02A0F8A-2A65-4687-A939-72CB0110151B}"/>
                </a:ext>
              </a:extLst>
            </p:cNvPr>
            <p:cNvSpPr>
              <a:spLocks noChangeAspect="1"/>
            </p:cNvSpPr>
            <p:nvPr/>
          </p:nvSpPr>
          <p:spPr bwMode="auto">
            <a:xfrm>
              <a:off x="670962" y="5027141"/>
              <a:ext cx="202988" cy="14333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1" name="Rectangle 100">
            <a:extLst>
              <a:ext uri="{FF2B5EF4-FFF2-40B4-BE49-F238E27FC236}">
                <a16:creationId xmlns:a16="http://schemas.microsoft.com/office/drawing/2014/main" id="{C5291990-B93A-4FF2-A823-EAE7DC30064E}"/>
              </a:ext>
            </a:extLst>
          </p:cNvPr>
          <p:cNvSpPr/>
          <p:nvPr/>
        </p:nvSpPr>
        <p:spPr bwMode="auto">
          <a:xfrm>
            <a:off x="598181" y="1321234"/>
            <a:ext cx="11104989" cy="851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Semibold"/>
                <a:ea typeface="+mn-ea"/>
                <a:cs typeface="+mn-cs"/>
              </a:rPr>
              <a:t>Get the assets you need for your customer conversations</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Digital content library for solution-specific marketing, sales, and readiness materials including customer pitch decks, pre-written emails, and marketing assets. </a:t>
            </a:r>
          </a:p>
        </p:txBody>
      </p:sp>
      <p:pic>
        <p:nvPicPr>
          <p:cNvPr id="105" name="Picture 104">
            <a:extLst>
              <a:ext uri="{FF2B5EF4-FFF2-40B4-BE49-F238E27FC236}">
                <a16:creationId xmlns:a16="http://schemas.microsoft.com/office/drawing/2014/main" id="{4EE4AA16-F094-4E60-A45E-C784A8AC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875" y="2906600"/>
            <a:ext cx="5656807" cy="3733493"/>
          </a:xfrm>
          <a:prstGeom prst="rect">
            <a:avLst/>
          </a:prstGeom>
        </p:spPr>
      </p:pic>
      <p:sp>
        <p:nvSpPr>
          <p:cNvPr id="47" name="TextBox 46">
            <a:extLst>
              <a:ext uri="{FF2B5EF4-FFF2-40B4-BE49-F238E27FC236}">
                <a16:creationId xmlns:a16="http://schemas.microsoft.com/office/drawing/2014/main" id="{6BB06D11-0762-42C0-B43A-B1977E69552B}"/>
              </a:ext>
            </a:extLst>
          </p:cNvPr>
          <p:cNvSpPr txBox="1"/>
          <p:nvPr/>
        </p:nvSpPr>
        <p:spPr>
          <a:xfrm>
            <a:off x="11770242" y="6528391"/>
            <a:ext cx="42175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7</a:t>
            </a:r>
          </a:p>
        </p:txBody>
      </p:sp>
      <p:pic>
        <p:nvPicPr>
          <p:cNvPr id="5" name="Picture 4">
            <a:extLst>
              <a:ext uri="{FF2B5EF4-FFF2-40B4-BE49-F238E27FC236}">
                <a16:creationId xmlns:a16="http://schemas.microsoft.com/office/drawing/2014/main" id="{9065DD01-F399-54CC-6C85-5E80C035004C}"/>
              </a:ext>
            </a:extLst>
          </p:cNvPr>
          <p:cNvPicPr>
            <a:picLocks noChangeAspect="1"/>
          </p:cNvPicPr>
          <p:nvPr/>
        </p:nvPicPr>
        <p:blipFill rotWithShape="1">
          <a:blip r:embed="rId4"/>
          <a:srcRect b="6772"/>
          <a:stretch/>
        </p:blipFill>
        <p:spPr>
          <a:xfrm>
            <a:off x="6384374" y="3140933"/>
            <a:ext cx="5130349" cy="3275365"/>
          </a:xfrm>
          <a:prstGeom prst="rect">
            <a:avLst/>
          </a:prstGeom>
        </p:spPr>
      </p:pic>
    </p:spTree>
    <p:extLst>
      <p:ext uri="{BB962C8B-B14F-4D97-AF65-F5344CB8AC3E}">
        <p14:creationId xmlns:p14="http://schemas.microsoft.com/office/powerpoint/2010/main" val="34290380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07CC9A-17E8-E606-2421-4B2F17559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875" y="2906600"/>
            <a:ext cx="5656807" cy="3733493"/>
          </a:xfrm>
          <a:prstGeom prst="rect">
            <a:avLst/>
          </a:prstGeom>
        </p:spPr>
      </p:pic>
      <p:graphicFrame>
        <p:nvGraphicFramePr>
          <p:cNvPr id="5" name="Object 4" hidden="1">
            <a:extLst>
              <a:ext uri="{FF2B5EF4-FFF2-40B4-BE49-F238E27FC236}">
                <a16:creationId xmlns:a16="http://schemas.microsoft.com/office/drawing/2014/main" id="{EB984BB9-36AC-44CB-B760-01A06329AFC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EB984BB9-36AC-44CB-B760-01A06329AFC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7B7910C-695B-4C3B-A58A-159FE400E90E}"/>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 name="Title 2">
            <a:extLst>
              <a:ext uri="{FF2B5EF4-FFF2-40B4-BE49-F238E27FC236}">
                <a16:creationId xmlns:a16="http://schemas.microsoft.com/office/drawing/2014/main" id="{9E843078-E818-407B-BC53-28EBB4FE956B}"/>
              </a:ext>
            </a:extLst>
          </p:cNvPr>
          <p:cNvSpPr>
            <a:spLocks noGrp="1"/>
          </p:cNvSpPr>
          <p:nvPr>
            <p:ph type="title"/>
          </p:nvPr>
        </p:nvSpPr>
        <p:spPr>
          <a:xfrm>
            <a:off x="588263" y="457200"/>
            <a:ext cx="11018520" cy="553998"/>
          </a:xfrm>
        </p:spPr>
        <p:txBody>
          <a:bodyPr/>
          <a:lstStyle/>
          <a:p>
            <a:pPr lvl="0"/>
            <a:r>
              <a:rPr lang="en-US">
                <a:solidFill>
                  <a:schemeClr val="accent4">
                    <a:lumMod val="50000"/>
                  </a:schemeClr>
                </a:solidFill>
              </a:rPr>
              <a:t>Partner Go-To-Market Toolbox</a:t>
            </a:r>
          </a:p>
        </p:txBody>
      </p:sp>
      <p:sp>
        <p:nvSpPr>
          <p:cNvPr id="177" name="Rectangle 176">
            <a:extLst>
              <a:ext uri="{FF2B5EF4-FFF2-40B4-BE49-F238E27FC236}">
                <a16:creationId xmlns:a16="http://schemas.microsoft.com/office/drawing/2014/main" id="{AC925995-8522-459A-843F-0CC8535C2147}"/>
              </a:ext>
            </a:extLst>
          </p:cNvPr>
          <p:cNvSpPr/>
          <p:nvPr/>
        </p:nvSpPr>
        <p:spPr>
          <a:xfrm>
            <a:off x="3356590" y="2813458"/>
            <a:ext cx="2175652" cy="810862"/>
          </a:xfrm>
          <a:prstGeom prst="rect">
            <a:avLst/>
          </a:prstGeom>
          <a:ln w="3175">
            <a:noFill/>
            <a:prstDash val="dash"/>
          </a:ln>
        </p:spPr>
        <p:txBody>
          <a:bodyPr wrap="square" lIns="0" tIns="0" rIns="0" bIns="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a:ln>
                  <a:noFill/>
                </a:ln>
                <a:solidFill>
                  <a:srgbClr val="008575">
                    <a:lumMod val="50000"/>
                  </a:srgbClr>
                </a:solidFill>
                <a:effectLst/>
                <a:uLnTx/>
                <a:uFillTx/>
                <a:latin typeface="Segoe UI Semibold"/>
                <a:ea typeface="+mn-ea"/>
                <a:cs typeface="+mn-cs"/>
              </a:rPr>
              <a:t>Business impact:</a:t>
            </a:r>
            <a:r>
              <a:rPr kumimoji="0" lang="en-US" sz="1400" b="1" i="0" u="none" strike="noStrike" kern="1200" cap="none" spc="0" normalizeH="0" baseline="0" noProof="0">
                <a:ln>
                  <a:noFill/>
                </a:ln>
                <a:solidFill>
                  <a:srgbClr val="008575">
                    <a:lumMod val="50000"/>
                  </a:srgbClr>
                </a:solidFill>
                <a:effectLst/>
                <a:uLnTx/>
                <a:uFillTx/>
                <a:latin typeface="Segoe UI Semibold"/>
                <a:ea typeface="+mn-ea"/>
                <a:cs typeface="+mn-cs"/>
              </a:rPr>
              <a:t>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Drive awareness and demand of your solution. </a:t>
            </a:r>
          </a:p>
        </p:txBody>
      </p:sp>
      <p:sp>
        <p:nvSpPr>
          <p:cNvPr id="178" name="Rectangle 177">
            <a:extLst>
              <a:ext uri="{FF2B5EF4-FFF2-40B4-BE49-F238E27FC236}">
                <a16:creationId xmlns:a16="http://schemas.microsoft.com/office/drawing/2014/main" id="{A744F6C9-34F8-4D25-B254-01B4212545D1}"/>
              </a:ext>
            </a:extLst>
          </p:cNvPr>
          <p:cNvSpPr/>
          <p:nvPr/>
        </p:nvSpPr>
        <p:spPr>
          <a:xfrm>
            <a:off x="610092" y="2796560"/>
            <a:ext cx="2315311" cy="1371600"/>
          </a:xfrm>
          <a:prstGeom prst="rect">
            <a:avLst/>
          </a:prstGeom>
          <a:ln w="3175">
            <a:noFill/>
            <a:prstDash val="dash"/>
          </a:ln>
        </p:spPr>
        <p:txBody>
          <a:bodyPr wrap="square" lIns="0" tIns="0" rIns="0" bIns="0" anchor="t">
            <a:no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8575">
                    <a:lumMod val="50000"/>
                  </a:srgbClr>
                </a:solidFill>
                <a:effectLst/>
                <a:uLnTx/>
                <a:uFillTx/>
                <a:latin typeface="Segoe UI Semibold"/>
                <a:ea typeface="+mn-ea"/>
                <a:cs typeface="+mn-cs"/>
              </a:rPr>
              <a:t>What is included: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Fully customizable co-branded assets aligned with solution areas. </a:t>
            </a:r>
          </a:p>
        </p:txBody>
      </p:sp>
      <p:sp>
        <p:nvSpPr>
          <p:cNvPr id="179" name="TextBox 178">
            <a:extLst>
              <a:ext uri="{FF2B5EF4-FFF2-40B4-BE49-F238E27FC236}">
                <a16:creationId xmlns:a16="http://schemas.microsoft.com/office/drawing/2014/main" id="{FA610AEC-5F05-40C0-96E7-90B0548EC517}"/>
              </a:ext>
            </a:extLst>
          </p:cNvPr>
          <p:cNvSpPr txBox="1"/>
          <p:nvPr/>
        </p:nvSpPr>
        <p:spPr>
          <a:xfrm>
            <a:off x="1007003" y="4897706"/>
            <a:ext cx="3917556" cy="370413"/>
          </a:xfrm>
          <a:prstGeom prst="rect">
            <a:avLst/>
          </a:prstGeom>
          <a:noFill/>
          <a:ln>
            <a:noFill/>
          </a:ln>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AI Cloud Partner Program Solution Partner Designations</a:t>
            </a:r>
          </a:p>
        </p:txBody>
      </p:sp>
      <p:grpSp>
        <p:nvGrpSpPr>
          <p:cNvPr id="180" name="Group 179">
            <a:extLst>
              <a:ext uri="{FF2B5EF4-FFF2-40B4-BE49-F238E27FC236}">
                <a16:creationId xmlns:a16="http://schemas.microsoft.com/office/drawing/2014/main" id="{8677881E-65E1-4EEF-A21D-DC1E5808A924}"/>
              </a:ext>
            </a:extLst>
          </p:cNvPr>
          <p:cNvGrpSpPr/>
          <p:nvPr/>
        </p:nvGrpSpPr>
        <p:grpSpPr>
          <a:xfrm>
            <a:off x="511294" y="4908657"/>
            <a:ext cx="362121" cy="362121"/>
            <a:chOff x="591395" y="4917747"/>
            <a:chExt cx="362121" cy="362121"/>
          </a:xfrm>
          <a:solidFill>
            <a:schemeClr val="accent5"/>
          </a:solidFill>
        </p:grpSpPr>
        <p:sp>
          <p:nvSpPr>
            <p:cNvPr id="181" name="Oval 180">
              <a:extLst>
                <a:ext uri="{FF2B5EF4-FFF2-40B4-BE49-F238E27FC236}">
                  <a16:creationId xmlns:a16="http://schemas.microsoft.com/office/drawing/2014/main" id="{D5C718B5-2D51-4833-8D59-4863812D7D14}"/>
                </a:ext>
              </a:extLst>
            </p:cNvPr>
            <p:cNvSpPr/>
            <p:nvPr/>
          </p:nvSpPr>
          <p:spPr bwMode="auto">
            <a:xfrm>
              <a:off x="591395" y="4917747"/>
              <a:ext cx="362121" cy="36212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check" title="Icon of a checkmark">
              <a:extLst>
                <a:ext uri="{FF2B5EF4-FFF2-40B4-BE49-F238E27FC236}">
                  <a16:creationId xmlns:a16="http://schemas.microsoft.com/office/drawing/2014/main" id="{6E7673A4-887A-4242-AEB4-1D245DB7CB6F}"/>
                </a:ext>
              </a:extLst>
            </p:cNvPr>
            <p:cNvSpPr>
              <a:spLocks noChangeAspect="1"/>
            </p:cNvSpPr>
            <p:nvPr/>
          </p:nvSpPr>
          <p:spPr bwMode="auto">
            <a:xfrm>
              <a:off x="670962" y="5027141"/>
              <a:ext cx="202988" cy="14333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Rectangle 182">
            <a:extLst>
              <a:ext uri="{FF2B5EF4-FFF2-40B4-BE49-F238E27FC236}">
                <a16:creationId xmlns:a16="http://schemas.microsoft.com/office/drawing/2014/main" id="{6378BE1E-A1BE-429B-A0CB-EB86C5B7EC32}"/>
              </a:ext>
            </a:extLst>
          </p:cNvPr>
          <p:cNvSpPr/>
          <p:nvPr/>
        </p:nvSpPr>
        <p:spPr bwMode="auto">
          <a:xfrm>
            <a:off x="610092" y="1304633"/>
            <a:ext cx="11081575" cy="10977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2000" b="0" i="0" u="none" strike="noStrike" kern="1200" cap="none" spc="0" normalizeH="0" baseline="0" noProof="0" dirty="0">
                <a:ln>
                  <a:noFill/>
                </a:ln>
                <a:solidFill>
                  <a:srgbClr val="008575">
                    <a:lumMod val="50000"/>
                  </a:srgbClr>
                </a:solidFill>
                <a:effectLst/>
                <a:uLnTx/>
                <a:uFillTx/>
                <a:latin typeface="Segoe UI Semibold"/>
                <a:ea typeface="+mn-ea"/>
                <a:cs typeface="+mn-cs"/>
              </a:rPr>
              <a:t>Amplify the trust and reliability of your brand through co-branding with Microsoft. </a:t>
            </a:r>
            <a:br>
              <a:rPr kumimoji="0" lang="en-US" sz="2000" b="0" i="0" u="none" strike="noStrike" kern="1200" cap="none" spc="0" normalizeH="0" baseline="0" noProof="0" dirty="0">
                <a:ln>
                  <a:noFill/>
                </a:ln>
                <a:solidFill>
                  <a:srgbClr val="FFB900"/>
                </a:solidFill>
                <a:effectLst/>
                <a:uLnTx/>
                <a:uFillTx/>
                <a:latin typeface="Segoe UI Semibold"/>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Partners who want to bring their solutions to market faster and connect with more customers can find the support they need to effectively co-market with Microsoft in Partner Go-To-Market Toolbox.</a:t>
            </a:r>
          </a:p>
          <a:p>
            <a:pPr marL="0" marR="0" lvl="0" indent="0" algn="l" defTabSz="914400" rtl="0" eaLnBrk="1" fontAlgn="auto" latinLnBrk="0" hangingPunct="1">
              <a:lnSpc>
                <a:spcPct val="100000"/>
              </a:lnSpc>
              <a:spcBef>
                <a:spcPts val="40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AF32B142-345F-4F6B-9357-D404D7241BCC}"/>
              </a:ext>
            </a:extLst>
          </p:cNvPr>
          <p:cNvSpPr txBox="1"/>
          <p:nvPr/>
        </p:nvSpPr>
        <p:spPr>
          <a:xfrm>
            <a:off x="11770242" y="6528391"/>
            <a:ext cx="42175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19</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9E13469-5A92-4944-8FF9-C731621F38B3}"/>
              </a:ext>
            </a:extLst>
          </p:cNvPr>
          <p:cNvSpPr/>
          <p:nvPr/>
        </p:nvSpPr>
        <p:spPr bwMode="auto">
          <a:xfrm>
            <a:off x="-1" y="5635117"/>
            <a:ext cx="6041123" cy="86806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GET STARTED</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https://aka.ms/GTMToolbox</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p>
        </p:txBody>
      </p:sp>
      <p:pic>
        <p:nvPicPr>
          <p:cNvPr id="9" name="Picture 8">
            <a:extLst>
              <a:ext uri="{FF2B5EF4-FFF2-40B4-BE49-F238E27FC236}">
                <a16:creationId xmlns:a16="http://schemas.microsoft.com/office/drawing/2014/main" id="{3781B04A-ADF2-81C4-53C4-C73424FD26D7}"/>
              </a:ext>
            </a:extLst>
          </p:cNvPr>
          <p:cNvPicPr>
            <a:picLocks noChangeAspect="1"/>
          </p:cNvPicPr>
          <p:nvPr/>
        </p:nvPicPr>
        <p:blipFill rotWithShape="1">
          <a:blip r:embed="rId8"/>
          <a:srcRect b="19152"/>
          <a:stretch/>
        </p:blipFill>
        <p:spPr>
          <a:xfrm>
            <a:off x="6437216" y="3147984"/>
            <a:ext cx="5048734" cy="3198572"/>
          </a:xfrm>
          <a:prstGeom prst="rect">
            <a:avLst/>
          </a:prstGeom>
        </p:spPr>
      </p:pic>
    </p:spTree>
    <p:extLst>
      <p:ext uri="{BB962C8B-B14F-4D97-AF65-F5344CB8AC3E}">
        <p14:creationId xmlns:p14="http://schemas.microsoft.com/office/powerpoint/2010/main" val="35613073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11018520" cy="415498"/>
          </a:xfrm>
        </p:spPr>
        <p:txBody>
          <a:bodyPr/>
          <a:lstStyle/>
          <a:p>
            <a:r>
              <a:rPr lang="en-US" sz="2700" dirty="0"/>
              <a:t>Grow your business with a deeper understanding of existing customers </a:t>
            </a:r>
          </a:p>
        </p:txBody>
      </p:sp>
      <p:sp>
        <p:nvSpPr>
          <p:cNvPr id="88" name="Rectangle 87">
            <a:extLst>
              <a:ext uri="{FF2B5EF4-FFF2-40B4-BE49-F238E27FC236}">
                <a16:creationId xmlns:a16="http://schemas.microsoft.com/office/drawing/2014/main" id="{1F47910B-9DB5-4B80-8D1C-0624F5367F6A}"/>
              </a:ext>
              <a:ext uri="{C183D7F6-B498-43B3-948B-1728B52AA6E4}">
                <adec:decorative xmlns:adec="http://schemas.microsoft.com/office/drawing/2017/decorative" val="1"/>
              </a:ext>
            </a:extLst>
          </p:cNvPr>
          <p:cNvSpPr/>
          <p:nvPr/>
        </p:nvSpPr>
        <p:spPr bwMode="auto">
          <a:xfrm>
            <a:off x="572285" y="2560311"/>
            <a:ext cx="11031452" cy="3383410"/>
          </a:xfrm>
          <a:prstGeom prst="rect">
            <a:avLst/>
          </a:prstGeom>
          <a:solidFill>
            <a:schemeClr val="bg1"/>
          </a:solidFill>
          <a:ln cap="rnd">
            <a:solidFill>
              <a:schemeClr val="bg1">
                <a:lumMod val="95000"/>
              </a:schemeClr>
            </a:solidFill>
            <a:headEnd type="none" w="med" len="med"/>
            <a:tailEnd type="none" w="med" len="med"/>
          </a:ln>
          <a:effectLst>
            <a:outerShdw blurRad="2159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9939EE23-0025-437A-9561-13D1078B6F3A}"/>
              </a:ext>
            </a:extLst>
          </p:cNvPr>
          <p:cNvSpPr txBox="1"/>
          <p:nvPr/>
        </p:nvSpPr>
        <p:spPr>
          <a:xfrm>
            <a:off x="4022387" y="1616027"/>
            <a:ext cx="4147226" cy="369332"/>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Customer opportunity impact</a:t>
            </a:r>
          </a:p>
        </p:txBody>
      </p:sp>
      <p:grpSp>
        <p:nvGrpSpPr>
          <p:cNvPr id="15" name="Group 14">
            <a:extLst>
              <a:ext uri="{FF2B5EF4-FFF2-40B4-BE49-F238E27FC236}">
                <a16:creationId xmlns:a16="http://schemas.microsoft.com/office/drawing/2014/main" id="{D2287797-0664-476C-9F94-D4FE15892BCB}"/>
              </a:ext>
              <a:ext uri="{C183D7F6-B498-43B3-948B-1728B52AA6E4}">
                <adec:decorative xmlns:adec="http://schemas.microsoft.com/office/drawing/2017/decorative" val="1"/>
              </a:ext>
            </a:extLst>
          </p:cNvPr>
          <p:cNvGrpSpPr/>
          <p:nvPr/>
        </p:nvGrpSpPr>
        <p:grpSpPr>
          <a:xfrm>
            <a:off x="1122958" y="3489838"/>
            <a:ext cx="2372651" cy="1524442"/>
            <a:chOff x="3135520" y="2608803"/>
            <a:chExt cx="2372651" cy="1524442"/>
          </a:xfrm>
        </p:grpSpPr>
        <p:sp>
          <p:nvSpPr>
            <p:cNvPr id="51" name="Rectangle 50">
              <a:extLst>
                <a:ext uri="{FF2B5EF4-FFF2-40B4-BE49-F238E27FC236}">
                  <a16:creationId xmlns:a16="http://schemas.microsoft.com/office/drawing/2014/main" id="{735BBD56-C541-43B9-839E-6DE5FC5DFEE2}"/>
                </a:ext>
              </a:extLst>
            </p:cNvPr>
            <p:cNvSpPr/>
            <p:nvPr/>
          </p:nvSpPr>
          <p:spPr bwMode="auto">
            <a:xfrm>
              <a:off x="3135520" y="3357648"/>
              <a:ext cx="1885260" cy="775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5057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Focus high-cost sales</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resources on the</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customers with highest</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propensity to buy</a:t>
              </a:r>
            </a:p>
          </p:txBody>
        </p:sp>
        <p:sp>
          <p:nvSpPr>
            <p:cNvPr id="49" name="Money_3" title="Icon of a dollar sign">
              <a:extLst>
                <a:ext uri="{FF2B5EF4-FFF2-40B4-BE49-F238E27FC236}">
                  <a16:creationId xmlns:a16="http://schemas.microsoft.com/office/drawing/2014/main" id="{111B0CBC-610A-4557-967A-5EA095C3B6E3}"/>
                </a:ext>
              </a:extLst>
            </p:cNvPr>
            <p:cNvSpPr>
              <a:spLocks noChangeAspect="1" noEditPoints="1"/>
            </p:cNvSpPr>
            <p:nvPr/>
          </p:nvSpPr>
          <p:spPr bwMode="auto">
            <a:xfrm>
              <a:off x="3135520" y="2608803"/>
              <a:ext cx="278236" cy="503664"/>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83" name="Straight Connector 82">
              <a:extLst>
                <a:ext uri="{FF2B5EF4-FFF2-40B4-BE49-F238E27FC236}">
                  <a16:creationId xmlns:a16="http://schemas.microsoft.com/office/drawing/2014/main" id="{BB917388-C607-4D46-BC22-544A6CDAFCAE}"/>
                </a:ext>
              </a:extLst>
            </p:cNvPr>
            <p:cNvCxnSpPr>
              <a:cxnSpLocks/>
            </p:cNvCxnSpPr>
            <p:nvPr/>
          </p:nvCxnSpPr>
          <p:spPr>
            <a:xfrm>
              <a:off x="3135520" y="3218045"/>
              <a:ext cx="2372651"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CBBAF18-8C6B-48B3-B3E3-FCD3464613AE}"/>
              </a:ext>
              <a:ext uri="{C183D7F6-B498-43B3-948B-1728B52AA6E4}">
                <adec:decorative xmlns:adec="http://schemas.microsoft.com/office/drawing/2017/decorative" val="1"/>
              </a:ext>
            </a:extLst>
          </p:cNvPr>
          <p:cNvGrpSpPr/>
          <p:nvPr/>
        </p:nvGrpSpPr>
        <p:grpSpPr>
          <a:xfrm>
            <a:off x="3782411" y="3542147"/>
            <a:ext cx="2372651" cy="1278234"/>
            <a:chOff x="5954920" y="2661112"/>
            <a:chExt cx="2372651" cy="1278234"/>
          </a:xfrm>
        </p:grpSpPr>
        <p:sp>
          <p:nvSpPr>
            <p:cNvPr id="52" name="Rectangle 51">
              <a:extLst>
                <a:ext uri="{FF2B5EF4-FFF2-40B4-BE49-F238E27FC236}">
                  <a16:creationId xmlns:a16="http://schemas.microsoft.com/office/drawing/2014/main" id="{1F625999-8B6C-41F8-90B3-E3208D4ECFF7}"/>
                </a:ext>
              </a:extLst>
            </p:cNvPr>
            <p:cNvSpPr/>
            <p:nvPr/>
          </p:nvSpPr>
          <p:spPr bwMode="auto">
            <a:xfrm>
              <a:off x="5954920" y="3357648"/>
              <a:ext cx="200394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5057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Identify when customers</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are ready to move to a</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second workload</a:t>
              </a:r>
            </a:p>
          </p:txBody>
        </p:sp>
        <p:sp>
          <p:nvSpPr>
            <p:cNvPr id="76" name="people_4" title="Icon of a person">
              <a:extLst>
                <a:ext uri="{FF2B5EF4-FFF2-40B4-BE49-F238E27FC236}">
                  <a16:creationId xmlns:a16="http://schemas.microsoft.com/office/drawing/2014/main" id="{0397A84A-6927-456C-9079-56D1AC66497A}"/>
                </a:ext>
              </a:extLst>
            </p:cNvPr>
            <p:cNvSpPr>
              <a:spLocks noChangeAspect="1" noEditPoints="1"/>
            </p:cNvSpPr>
            <p:nvPr/>
          </p:nvSpPr>
          <p:spPr bwMode="auto">
            <a:xfrm>
              <a:off x="5954920" y="2661112"/>
              <a:ext cx="356936" cy="39904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98A1E32B-0883-42E0-9AB0-D00F86D6675C}"/>
                </a:ext>
              </a:extLst>
            </p:cNvPr>
            <p:cNvCxnSpPr>
              <a:cxnSpLocks/>
            </p:cNvCxnSpPr>
            <p:nvPr/>
          </p:nvCxnSpPr>
          <p:spPr>
            <a:xfrm>
              <a:off x="5954920" y="3218045"/>
              <a:ext cx="2372651"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823F4B5-F3D8-4A6A-BF7F-B8993F0EAE50}"/>
              </a:ext>
              <a:ext uri="{C183D7F6-B498-43B3-948B-1728B52AA6E4}">
                <adec:decorative xmlns:adec="http://schemas.microsoft.com/office/drawing/2017/decorative" val="1"/>
              </a:ext>
            </a:extLst>
          </p:cNvPr>
          <p:cNvGrpSpPr/>
          <p:nvPr/>
        </p:nvGrpSpPr>
        <p:grpSpPr>
          <a:xfrm>
            <a:off x="6441864" y="3489752"/>
            <a:ext cx="2372651" cy="1524528"/>
            <a:chOff x="8992034" y="2608717"/>
            <a:chExt cx="2372651" cy="1524528"/>
          </a:xfrm>
        </p:grpSpPr>
        <p:sp>
          <p:nvSpPr>
            <p:cNvPr id="53" name="Rectangle 52">
              <a:extLst>
                <a:ext uri="{FF2B5EF4-FFF2-40B4-BE49-F238E27FC236}">
                  <a16:creationId xmlns:a16="http://schemas.microsoft.com/office/drawing/2014/main" id="{2DB38A75-EB3E-4BED-9AE3-4F9D20418A8C}"/>
                </a:ext>
              </a:extLst>
            </p:cNvPr>
            <p:cNvSpPr/>
            <p:nvPr/>
          </p:nvSpPr>
          <p:spPr bwMode="auto">
            <a:xfrm>
              <a:off x="8992034" y="3357648"/>
              <a:ext cx="1946815" cy="775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5057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Develop micro-targeted</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marketing campaigns</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to address customers’</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unique needs</a:t>
              </a:r>
            </a:p>
          </p:txBody>
        </p:sp>
        <p:grpSp>
          <p:nvGrpSpPr>
            <p:cNvPr id="55" name="Graphic 29">
              <a:extLst>
                <a:ext uri="{FF2B5EF4-FFF2-40B4-BE49-F238E27FC236}">
                  <a16:creationId xmlns:a16="http://schemas.microsoft.com/office/drawing/2014/main" id="{6A4DECDC-AF76-4FD1-A987-2AD8B064CB3A}"/>
                </a:ext>
              </a:extLst>
            </p:cNvPr>
            <p:cNvGrpSpPr/>
            <p:nvPr/>
          </p:nvGrpSpPr>
          <p:grpSpPr>
            <a:xfrm>
              <a:off x="8992034" y="2608717"/>
              <a:ext cx="501152" cy="503837"/>
              <a:chOff x="3401680" y="2117167"/>
              <a:chExt cx="379971" cy="382007"/>
            </a:xfrm>
          </p:grpSpPr>
          <p:sp>
            <p:nvSpPr>
              <p:cNvPr id="56" name="Freeform: Shape 55">
                <a:extLst>
                  <a:ext uri="{FF2B5EF4-FFF2-40B4-BE49-F238E27FC236}">
                    <a16:creationId xmlns:a16="http://schemas.microsoft.com/office/drawing/2014/main" id="{FF24925C-AFC2-4732-8294-4DEE47D64ED5}"/>
                  </a:ext>
                </a:extLst>
              </p:cNvPr>
              <p:cNvSpPr/>
              <p:nvPr/>
            </p:nvSpPr>
            <p:spPr>
              <a:xfrm>
                <a:off x="3401680" y="2307427"/>
                <a:ext cx="379971" cy="191747"/>
              </a:xfrm>
              <a:custGeom>
                <a:avLst/>
                <a:gdLst>
                  <a:gd name="connsiteX0" fmla="*/ 126721 w 379971"/>
                  <a:gd name="connsiteY0" fmla="*/ 114358 h 191747"/>
                  <a:gd name="connsiteX1" fmla="*/ 211751 w 379971"/>
                  <a:gd name="connsiteY1" fmla="*/ 115872 h 191747"/>
                  <a:gd name="connsiteX2" fmla="*/ 242838 w 379971"/>
                  <a:gd name="connsiteY2" fmla="*/ 85839 h 191747"/>
                  <a:gd name="connsiteX3" fmla="*/ 242838 w 379971"/>
                  <a:gd name="connsiteY3" fmla="*/ 85839 h 191747"/>
                  <a:gd name="connsiteX4" fmla="*/ 212278 w 379971"/>
                  <a:gd name="connsiteY4" fmla="*/ 54751 h 191747"/>
                  <a:gd name="connsiteX5" fmla="*/ 76863 w 379971"/>
                  <a:gd name="connsiteY5" fmla="*/ 54883 h 191747"/>
                  <a:gd name="connsiteX6" fmla="*/ 0 w 379971"/>
                  <a:gd name="connsiteY6" fmla="*/ 130626 h 191747"/>
                  <a:gd name="connsiteX7" fmla="*/ 59014 w 379971"/>
                  <a:gd name="connsiteY7" fmla="*/ 191747 h 191747"/>
                  <a:gd name="connsiteX8" fmla="*/ 74689 w 379971"/>
                  <a:gd name="connsiteY8" fmla="*/ 178113 h 191747"/>
                  <a:gd name="connsiteX9" fmla="*/ 241126 w 379971"/>
                  <a:gd name="connsiteY9" fmla="*/ 181011 h 191747"/>
                  <a:gd name="connsiteX10" fmla="*/ 371074 w 379971"/>
                  <a:gd name="connsiteY10" fmla="*/ 51590 h 191747"/>
                  <a:gd name="connsiteX11" fmla="*/ 371865 w 379971"/>
                  <a:gd name="connsiteY11" fmla="*/ 9635 h 191747"/>
                  <a:gd name="connsiteX12" fmla="*/ 371865 w 379971"/>
                  <a:gd name="connsiteY12" fmla="*/ 9635 h 191747"/>
                  <a:gd name="connsiteX13" fmla="*/ 328790 w 379971"/>
                  <a:gd name="connsiteY13" fmla="*/ 8515 h 191747"/>
                  <a:gd name="connsiteX14" fmla="*/ 249029 w 379971"/>
                  <a:gd name="connsiteY14" fmla="*/ 85641 h 19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9971" h="191747">
                    <a:moveTo>
                      <a:pt x="126721" y="114358"/>
                    </a:moveTo>
                    <a:lnTo>
                      <a:pt x="211751" y="115872"/>
                    </a:lnTo>
                    <a:cubicBezTo>
                      <a:pt x="228612" y="116136"/>
                      <a:pt x="242509" y="102766"/>
                      <a:pt x="242838" y="85839"/>
                    </a:cubicBezTo>
                    <a:lnTo>
                      <a:pt x="242838" y="85839"/>
                    </a:lnTo>
                    <a:cubicBezTo>
                      <a:pt x="243168" y="68780"/>
                      <a:pt x="229336" y="54751"/>
                      <a:pt x="212278" y="54751"/>
                    </a:cubicBezTo>
                    <a:lnTo>
                      <a:pt x="76863" y="54883"/>
                    </a:lnTo>
                    <a:lnTo>
                      <a:pt x="0" y="130626"/>
                    </a:lnTo>
                    <a:moveTo>
                      <a:pt x="59014" y="191747"/>
                    </a:moveTo>
                    <a:lnTo>
                      <a:pt x="74689" y="178113"/>
                    </a:lnTo>
                    <a:lnTo>
                      <a:pt x="241126" y="181011"/>
                    </a:lnTo>
                    <a:lnTo>
                      <a:pt x="371074" y="51590"/>
                    </a:lnTo>
                    <a:cubicBezTo>
                      <a:pt x="382600" y="40130"/>
                      <a:pt x="382996" y="21556"/>
                      <a:pt x="371865" y="9635"/>
                    </a:cubicBezTo>
                    <a:lnTo>
                      <a:pt x="371865" y="9635"/>
                    </a:lnTo>
                    <a:cubicBezTo>
                      <a:pt x="360339" y="-2748"/>
                      <a:pt x="340909" y="-3274"/>
                      <a:pt x="328790" y="8515"/>
                    </a:cubicBezTo>
                    <a:lnTo>
                      <a:pt x="249029" y="85641"/>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nvGrpSpPr>
              <p:cNvPr id="57" name="Graphic 29">
                <a:extLst>
                  <a:ext uri="{FF2B5EF4-FFF2-40B4-BE49-F238E27FC236}">
                    <a16:creationId xmlns:a16="http://schemas.microsoft.com/office/drawing/2014/main" id="{F05B66D9-3D89-4A63-8B04-FAC8AAF14E13}"/>
                  </a:ext>
                </a:extLst>
              </p:cNvPr>
              <p:cNvGrpSpPr/>
              <p:nvPr/>
            </p:nvGrpSpPr>
            <p:grpSpPr>
              <a:xfrm>
                <a:off x="3488224" y="2117167"/>
                <a:ext cx="192057" cy="219259"/>
                <a:chOff x="3488224" y="2117167"/>
                <a:chExt cx="192057" cy="219259"/>
              </a:xfrm>
              <a:noFill/>
            </p:grpSpPr>
            <p:sp>
              <p:nvSpPr>
                <p:cNvPr id="58" name="Freeform: Shape 57">
                  <a:extLst>
                    <a:ext uri="{FF2B5EF4-FFF2-40B4-BE49-F238E27FC236}">
                      <a16:creationId xmlns:a16="http://schemas.microsoft.com/office/drawing/2014/main" id="{2E89BD95-9C83-46E4-A7BF-90D8BCEE9267}"/>
                    </a:ext>
                  </a:extLst>
                </p:cNvPr>
                <p:cNvSpPr/>
                <p:nvPr/>
              </p:nvSpPr>
              <p:spPr>
                <a:xfrm>
                  <a:off x="3488224" y="2117167"/>
                  <a:ext cx="192057" cy="219259"/>
                </a:xfrm>
                <a:custGeom>
                  <a:avLst/>
                  <a:gdLst>
                    <a:gd name="connsiteX0" fmla="*/ 0 w 192057"/>
                    <a:gd name="connsiteY0" fmla="*/ 0 h 219259"/>
                    <a:gd name="connsiteX1" fmla="*/ 192058 w 192057"/>
                    <a:gd name="connsiteY1" fmla="*/ 0 h 219259"/>
                    <a:gd name="connsiteX2" fmla="*/ 192058 w 192057"/>
                    <a:gd name="connsiteY2" fmla="*/ 219259 h 219259"/>
                    <a:gd name="connsiteX3" fmla="*/ 0 w 192057"/>
                    <a:gd name="connsiteY3" fmla="*/ 219259 h 219259"/>
                  </a:gdLst>
                  <a:ahLst/>
                  <a:cxnLst>
                    <a:cxn ang="0">
                      <a:pos x="connsiteX0" y="connsiteY0"/>
                    </a:cxn>
                    <a:cxn ang="0">
                      <a:pos x="connsiteX1" y="connsiteY1"/>
                    </a:cxn>
                    <a:cxn ang="0">
                      <a:pos x="connsiteX2" y="connsiteY2"/>
                    </a:cxn>
                    <a:cxn ang="0">
                      <a:pos x="connsiteX3" y="connsiteY3"/>
                    </a:cxn>
                  </a:cxnLst>
                  <a:rect l="l" t="t" r="r" b="b"/>
                  <a:pathLst>
                    <a:path w="192057" h="219259">
                      <a:moveTo>
                        <a:pt x="0" y="0"/>
                      </a:moveTo>
                      <a:lnTo>
                        <a:pt x="192058" y="0"/>
                      </a:lnTo>
                      <a:lnTo>
                        <a:pt x="192058" y="219259"/>
                      </a:lnTo>
                      <a:lnTo>
                        <a:pt x="0" y="219259"/>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nvGrpSpPr>
                <p:cNvPr id="59" name="Graphic 29">
                  <a:extLst>
                    <a:ext uri="{FF2B5EF4-FFF2-40B4-BE49-F238E27FC236}">
                      <a16:creationId xmlns:a16="http://schemas.microsoft.com/office/drawing/2014/main" id="{AFA4E64E-F82C-437C-9F57-7303131B592C}"/>
                    </a:ext>
                  </a:extLst>
                </p:cNvPr>
                <p:cNvGrpSpPr/>
                <p:nvPr/>
              </p:nvGrpSpPr>
              <p:grpSpPr>
                <a:xfrm>
                  <a:off x="3511079" y="2157080"/>
                  <a:ext cx="146282" cy="144306"/>
                  <a:chOff x="3511079" y="2157080"/>
                  <a:chExt cx="146282" cy="144306"/>
                </a:xfrm>
                <a:noFill/>
              </p:grpSpPr>
              <p:grpSp>
                <p:nvGrpSpPr>
                  <p:cNvPr id="60" name="Graphic 29">
                    <a:extLst>
                      <a:ext uri="{FF2B5EF4-FFF2-40B4-BE49-F238E27FC236}">
                        <a16:creationId xmlns:a16="http://schemas.microsoft.com/office/drawing/2014/main" id="{14B95FFE-9E3F-4497-80AC-20ACC9EDF00C}"/>
                      </a:ext>
                    </a:extLst>
                  </p:cNvPr>
                  <p:cNvGrpSpPr/>
                  <p:nvPr/>
                </p:nvGrpSpPr>
                <p:grpSpPr>
                  <a:xfrm>
                    <a:off x="3511079" y="2157080"/>
                    <a:ext cx="146282" cy="23842"/>
                    <a:chOff x="3511079" y="2157080"/>
                    <a:chExt cx="146282" cy="23842"/>
                  </a:xfrm>
                  <a:noFill/>
                </p:grpSpPr>
                <p:sp>
                  <p:nvSpPr>
                    <p:cNvPr id="74" name="Freeform: Shape 73">
                      <a:extLst>
                        <a:ext uri="{FF2B5EF4-FFF2-40B4-BE49-F238E27FC236}">
                          <a16:creationId xmlns:a16="http://schemas.microsoft.com/office/drawing/2014/main" id="{B23CC298-4D33-45F2-944B-CE5E6E78BB57}"/>
                        </a:ext>
                      </a:extLst>
                    </p:cNvPr>
                    <p:cNvSpPr/>
                    <p:nvPr/>
                  </p:nvSpPr>
                  <p:spPr>
                    <a:xfrm>
                      <a:off x="3541244" y="2174336"/>
                      <a:ext cx="116117" cy="6586"/>
                    </a:xfrm>
                    <a:custGeom>
                      <a:avLst/>
                      <a:gdLst>
                        <a:gd name="connsiteX0" fmla="*/ 0 w 116117"/>
                        <a:gd name="connsiteY0" fmla="*/ 0 h 6586"/>
                        <a:gd name="connsiteX1" fmla="*/ 116117 w 116117"/>
                        <a:gd name="connsiteY1" fmla="*/ 0 h 6586"/>
                      </a:gdLst>
                      <a:ahLst/>
                      <a:cxnLst>
                        <a:cxn ang="0">
                          <a:pos x="connsiteX0" y="connsiteY0"/>
                        </a:cxn>
                        <a:cxn ang="0">
                          <a:pos x="connsiteX1" y="connsiteY1"/>
                        </a:cxn>
                      </a:cxnLst>
                      <a:rect l="l" t="t" r="r" b="b"/>
                      <a:pathLst>
                        <a:path w="116117" h="6586">
                          <a:moveTo>
                            <a:pt x="0" y="0"/>
                          </a:moveTo>
                          <a:lnTo>
                            <a:pt x="116117"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AA6A247-7056-4225-A74A-ABD31989487A}"/>
                        </a:ext>
                      </a:extLst>
                    </p:cNvPr>
                    <p:cNvSpPr/>
                    <p:nvPr/>
                  </p:nvSpPr>
                  <p:spPr>
                    <a:xfrm>
                      <a:off x="3511079" y="2157080"/>
                      <a:ext cx="26411" cy="18968"/>
                    </a:xfrm>
                    <a:custGeom>
                      <a:avLst/>
                      <a:gdLst>
                        <a:gd name="connsiteX0" fmla="*/ 0 w 26411"/>
                        <a:gd name="connsiteY0" fmla="*/ 11526 h 18968"/>
                        <a:gd name="connsiteX1" fmla="*/ 7443 w 26411"/>
                        <a:gd name="connsiteY1" fmla="*/ 18969 h 18968"/>
                        <a:gd name="connsiteX2" fmla="*/ 26411 w 26411"/>
                        <a:gd name="connsiteY2" fmla="*/ 0 h 18968"/>
                      </a:gdLst>
                      <a:ahLst/>
                      <a:cxnLst>
                        <a:cxn ang="0">
                          <a:pos x="connsiteX0" y="connsiteY0"/>
                        </a:cxn>
                        <a:cxn ang="0">
                          <a:pos x="connsiteX1" y="connsiteY1"/>
                        </a:cxn>
                        <a:cxn ang="0">
                          <a:pos x="connsiteX2" y="connsiteY2"/>
                        </a:cxn>
                      </a:cxnLst>
                      <a:rect l="l" t="t" r="r" b="b"/>
                      <a:pathLst>
                        <a:path w="26411" h="18968">
                          <a:moveTo>
                            <a:pt x="0" y="11526"/>
                          </a:moveTo>
                          <a:lnTo>
                            <a:pt x="7443" y="18969"/>
                          </a:lnTo>
                          <a:lnTo>
                            <a:pt x="26411"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61" name="Graphic 29">
                    <a:extLst>
                      <a:ext uri="{FF2B5EF4-FFF2-40B4-BE49-F238E27FC236}">
                        <a16:creationId xmlns:a16="http://schemas.microsoft.com/office/drawing/2014/main" id="{F189E7F8-AA43-4979-BB30-DBD32811BF02}"/>
                      </a:ext>
                    </a:extLst>
                  </p:cNvPr>
                  <p:cNvGrpSpPr/>
                  <p:nvPr/>
                </p:nvGrpSpPr>
                <p:grpSpPr>
                  <a:xfrm>
                    <a:off x="3511079" y="2197256"/>
                    <a:ext cx="146282" cy="23843"/>
                    <a:chOff x="3511079" y="2197256"/>
                    <a:chExt cx="146282" cy="23843"/>
                  </a:xfrm>
                  <a:noFill/>
                </p:grpSpPr>
                <p:sp>
                  <p:nvSpPr>
                    <p:cNvPr id="68" name="Freeform: Shape 67">
                      <a:extLst>
                        <a:ext uri="{FF2B5EF4-FFF2-40B4-BE49-F238E27FC236}">
                          <a16:creationId xmlns:a16="http://schemas.microsoft.com/office/drawing/2014/main" id="{B7CB5B68-79B4-4AF8-9EBC-3FA71FB13BDE}"/>
                        </a:ext>
                      </a:extLst>
                    </p:cNvPr>
                    <p:cNvSpPr/>
                    <p:nvPr/>
                  </p:nvSpPr>
                  <p:spPr>
                    <a:xfrm>
                      <a:off x="3541244" y="2214513"/>
                      <a:ext cx="116117" cy="6586"/>
                    </a:xfrm>
                    <a:custGeom>
                      <a:avLst/>
                      <a:gdLst>
                        <a:gd name="connsiteX0" fmla="*/ 0 w 116117"/>
                        <a:gd name="connsiteY0" fmla="*/ 0 h 6586"/>
                        <a:gd name="connsiteX1" fmla="*/ 116117 w 116117"/>
                        <a:gd name="connsiteY1" fmla="*/ 0 h 6586"/>
                      </a:gdLst>
                      <a:ahLst/>
                      <a:cxnLst>
                        <a:cxn ang="0">
                          <a:pos x="connsiteX0" y="connsiteY0"/>
                        </a:cxn>
                        <a:cxn ang="0">
                          <a:pos x="connsiteX1" y="connsiteY1"/>
                        </a:cxn>
                      </a:cxnLst>
                      <a:rect l="l" t="t" r="r" b="b"/>
                      <a:pathLst>
                        <a:path w="116117" h="6586">
                          <a:moveTo>
                            <a:pt x="0" y="0"/>
                          </a:moveTo>
                          <a:lnTo>
                            <a:pt x="116117"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61DE2F3-B14D-4D47-ACA3-CEEF8B51781D}"/>
                        </a:ext>
                      </a:extLst>
                    </p:cNvPr>
                    <p:cNvSpPr/>
                    <p:nvPr/>
                  </p:nvSpPr>
                  <p:spPr>
                    <a:xfrm>
                      <a:off x="3511079" y="2197256"/>
                      <a:ext cx="26411" cy="18968"/>
                    </a:xfrm>
                    <a:custGeom>
                      <a:avLst/>
                      <a:gdLst>
                        <a:gd name="connsiteX0" fmla="*/ 0 w 26411"/>
                        <a:gd name="connsiteY0" fmla="*/ 11526 h 18968"/>
                        <a:gd name="connsiteX1" fmla="*/ 7443 w 26411"/>
                        <a:gd name="connsiteY1" fmla="*/ 18969 h 18968"/>
                        <a:gd name="connsiteX2" fmla="*/ 26411 w 26411"/>
                        <a:gd name="connsiteY2" fmla="*/ 0 h 18968"/>
                      </a:gdLst>
                      <a:ahLst/>
                      <a:cxnLst>
                        <a:cxn ang="0">
                          <a:pos x="connsiteX0" y="connsiteY0"/>
                        </a:cxn>
                        <a:cxn ang="0">
                          <a:pos x="connsiteX1" y="connsiteY1"/>
                        </a:cxn>
                        <a:cxn ang="0">
                          <a:pos x="connsiteX2" y="connsiteY2"/>
                        </a:cxn>
                      </a:cxnLst>
                      <a:rect l="l" t="t" r="r" b="b"/>
                      <a:pathLst>
                        <a:path w="26411" h="18968">
                          <a:moveTo>
                            <a:pt x="0" y="11526"/>
                          </a:moveTo>
                          <a:lnTo>
                            <a:pt x="7443" y="18969"/>
                          </a:lnTo>
                          <a:lnTo>
                            <a:pt x="26411"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62" name="Graphic 29">
                    <a:extLst>
                      <a:ext uri="{FF2B5EF4-FFF2-40B4-BE49-F238E27FC236}">
                        <a16:creationId xmlns:a16="http://schemas.microsoft.com/office/drawing/2014/main" id="{AE78DB9A-CA8F-4299-B4BC-EC7ED447FC02}"/>
                      </a:ext>
                    </a:extLst>
                  </p:cNvPr>
                  <p:cNvGrpSpPr/>
                  <p:nvPr/>
                </p:nvGrpSpPr>
                <p:grpSpPr>
                  <a:xfrm>
                    <a:off x="3511079" y="2237433"/>
                    <a:ext cx="146282" cy="23842"/>
                    <a:chOff x="3511079" y="2237433"/>
                    <a:chExt cx="146282" cy="23842"/>
                  </a:xfrm>
                  <a:noFill/>
                </p:grpSpPr>
                <p:sp>
                  <p:nvSpPr>
                    <p:cNvPr id="66" name="Freeform: Shape 65">
                      <a:extLst>
                        <a:ext uri="{FF2B5EF4-FFF2-40B4-BE49-F238E27FC236}">
                          <a16:creationId xmlns:a16="http://schemas.microsoft.com/office/drawing/2014/main" id="{6A920FCB-6C6E-4492-8CAC-E4D54DB019BA}"/>
                        </a:ext>
                      </a:extLst>
                    </p:cNvPr>
                    <p:cNvSpPr/>
                    <p:nvPr/>
                  </p:nvSpPr>
                  <p:spPr>
                    <a:xfrm>
                      <a:off x="3541244" y="2254689"/>
                      <a:ext cx="116117" cy="6586"/>
                    </a:xfrm>
                    <a:custGeom>
                      <a:avLst/>
                      <a:gdLst>
                        <a:gd name="connsiteX0" fmla="*/ 0 w 116117"/>
                        <a:gd name="connsiteY0" fmla="*/ 0 h 6586"/>
                        <a:gd name="connsiteX1" fmla="*/ 116117 w 116117"/>
                        <a:gd name="connsiteY1" fmla="*/ 0 h 6586"/>
                      </a:gdLst>
                      <a:ahLst/>
                      <a:cxnLst>
                        <a:cxn ang="0">
                          <a:pos x="connsiteX0" y="connsiteY0"/>
                        </a:cxn>
                        <a:cxn ang="0">
                          <a:pos x="connsiteX1" y="connsiteY1"/>
                        </a:cxn>
                      </a:cxnLst>
                      <a:rect l="l" t="t" r="r" b="b"/>
                      <a:pathLst>
                        <a:path w="116117" h="6586">
                          <a:moveTo>
                            <a:pt x="0" y="0"/>
                          </a:moveTo>
                          <a:lnTo>
                            <a:pt x="116117"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6015BE6-7D32-467D-9192-44FF05A0C908}"/>
                        </a:ext>
                      </a:extLst>
                    </p:cNvPr>
                    <p:cNvSpPr/>
                    <p:nvPr/>
                  </p:nvSpPr>
                  <p:spPr>
                    <a:xfrm>
                      <a:off x="3511079" y="2237433"/>
                      <a:ext cx="26411" cy="18902"/>
                    </a:xfrm>
                    <a:custGeom>
                      <a:avLst/>
                      <a:gdLst>
                        <a:gd name="connsiteX0" fmla="*/ 0 w 26411"/>
                        <a:gd name="connsiteY0" fmla="*/ 11460 h 18902"/>
                        <a:gd name="connsiteX1" fmla="*/ 7443 w 26411"/>
                        <a:gd name="connsiteY1" fmla="*/ 18903 h 18902"/>
                        <a:gd name="connsiteX2" fmla="*/ 26411 w 26411"/>
                        <a:gd name="connsiteY2" fmla="*/ 0 h 18902"/>
                      </a:gdLst>
                      <a:ahLst/>
                      <a:cxnLst>
                        <a:cxn ang="0">
                          <a:pos x="connsiteX0" y="connsiteY0"/>
                        </a:cxn>
                        <a:cxn ang="0">
                          <a:pos x="connsiteX1" y="connsiteY1"/>
                        </a:cxn>
                        <a:cxn ang="0">
                          <a:pos x="connsiteX2" y="connsiteY2"/>
                        </a:cxn>
                      </a:cxnLst>
                      <a:rect l="l" t="t" r="r" b="b"/>
                      <a:pathLst>
                        <a:path w="26411" h="18902">
                          <a:moveTo>
                            <a:pt x="0" y="11460"/>
                          </a:moveTo>
                          <a:lnTo>
                            <a:pt x="7443" y="18903"/>
                          </a:lnTo>
                          <a:lnTo>
                            <a:pt x="26411"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63" name="Graphic 29">
                    <a:extLst>
                      <a:ext uri="{FF2B5EF4-FFF2-40B4-BE49-F238E27FC236}">
                        <a16:creationId xmlns:a16="http://schemas.microsoft.com/office/drawing/2014/main" id="{6FCAD6B4-8415-445F-858D-AD3B39C9CA9F}"/>
                      </a:ext>
                    </a:extLst>
                  </p:cNvPr>
                  <p:cNvGrpSpPr/>
                  <p:nvPr/>
                </p:nvGrpSpPr>
                <p:grpSpPr>
                  <a:xfrm>
                    <a:off x="3511079" y="2277610"/>
                    <a:ext cx="146282" cy="23776"/>
                    <a:chOff x="3511079" y="2277610"/>
                    <a:chExt cx="146282" cy="23776"/>
                  </a:xfrm>
                  <a:noFill/>
                </p:grpSpPr>
                <p:sp>
                  <p:nvSpPr>
                    <p:cNvPr id="64" name="Freeform: Shape 63">
                      <a:extLst>
                        <a:ext uri="{FF2B5EF4-FFF2-40B4-BE49-F238E27FC236}">
                          <a16:creationId xmlns:a16="http://schemas.microsoft.com/office/drawing/2014/main" id="{E5FDD97D-F1DB-4997-B370-8DF4F4CA7F02}"/>
                        </a:ext>
                      </a:extLst>
                    </p:cNvPr>
                    <p:cNvSpPr/>
                    <p:nvPr/>
                  </p:nvSpPr>
                  <p:spPr>
                    <a:xfrm>
                      <a:off x="3541244" y="2294800"/>
                      <a:ext cx="116117" cy="6586"/>
                    </a:xfrm>
                    <a:custGeom>
                      <a:avLst/>
                      <a:gdLst>
                        <a:gd name="connsiteX0" fmla="*/ 0 w 116117"/>
                        <a:gd name="connsiteY0" fmla="*/ 0 h 6586"/>
                        <a:gd name="connsiteX1" fmla="*/ 116117 w 116117"/>
                        <a:gd name="connsiteY1" fmla="*/ 0 h 6586"/>
                      </a:gdLst>
                      <a:ahLst/>
                      <a:cxnLst>
                        <a:cxn ang="0">
                          <a:pos x="connsiteX0" y="connsiteY0"/>
                        </a:cxn>
                        <a:cxn ang="0">
                          <a:pos x="connsiteX1" y="connsiteY1"/>
                        </a:cxn>
                      </a:cxnLst>
                      <a:rect l="l" t="t" r="r" b="b"/>
                      <a:pathLst>
                        <a:path w="116117" h="6586">
                          <a:moveTo>
                            <a:pt x="0" y="0"/>
                          </a:moveTo>
                          <a:lnTo>
                            <a:pt x="116117"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E2A1C52-5FA0-48AD-B0EE-C375260F6084}"/>
                        </a:ext>
                      </a:extLst>
                    </p:cNvPr>
                    <p:cNvSpPr/>
                    <p:nvPr/>
                  </p:nvSpPr>
                  <p:spPr>
                    <a:xfrm>
                      <a:off x="3511079" y="2277610"/>
                      <a:ext cx="26411" cy="18902"/>
                    </a:xfrm>
                    <a:custGeom>
                      <a:avLst/>
                      <a:gdLst>
                        <a:gd name="connsiteX0" fmla="*/ 0 w 26411"/>
                        <a:gd name="connsiteY0" fmla="*/ 11460 h 18902"/>
                        <a:gd name="connsiteX1" fmla="*/ 7443 w 26411"/>
                        <a:gd name="connsiteY1" fmla="*/ 18903 h 18902"/>
                        <a:gd name="connsiteX2" fmla="*/ 26411 w 26411"/>
                        <a:gd name="connsiteY2" fmla="*/ 0 h 18902"/>
                      </a:gdLst>
                      <a:ahLst/>
                      <a:cxnLst>
                        <a:cxn ang="0">
                          <a:pos x="connsiteX0" y="connsiteY0"/>
                        </a:cxn>
                        <a:cxn ang="0">
                          <a:pos x="connsiteX1" y="connsiteY1"/>
                        </a:cxn>
                        <a:cxn ang="0">
                          <a:pos x="connsiteX2" y="connsiteY2"/>
                        </a:cxn>
                      </a:cxnLst>
                      <a:rect l="l" t="t" r="r" b="b"/>
                      <a:pathLst>
                        <a:path w="26411" h="18902">
                          <a:moveTo>
                            <a:pt x="0" y="11460"/>
                          </a:moveTo>
                          <a:lnTo>
                            <a:pt x="7443" y="18903"/>
                          </a:lnTo>
                          <a:lnTo>
                            <a:pt x="26411"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353535"/>
                        </a:solidFill>
                        <a:effectLst/>
                        <a:uLnTx/>
                        <a:uFillTx/>
                        <a:latin typeface="Segoe UI"/>
                        <a:ea typeface="+mn-ea"/>
                        <a:cs typeface="+mn-cs"/>
                      </a:endParaRPr>
                    </a:p>
                  </p:txBody>
                </p:sp>
              </p:grpSp>
            </p:grpSp>
          </p:grpSp>
        </p:grpSp>
        <p:cxnSp>
          <p:nvCxnSpPr>
            <p:cNvPr id="87" name="Straight Connector 86">
              <a:extLst>
                <a:ext uri="{FF2B5EF4-FFF2-40B4-BE49-F238E27FC236}">
                  <a16:creationId xmlns:a16="http://schemas.microsoft.com/office/drawing/2014/main" id="{468F6AE0-203B-4643-BBD3-B5824584D696}"/>
                </a:ext>
              </a:extLst>
            </p:cNvPr>
            <p:cNvCxnSpPr>
              <a:cxnSpLocks/>
            </p:cNvCxnSpPr>
            <p:nvPr/>
          </p:nvCxnSpPr>
          <p:spPr>
            <a:xfrm>
              <a:off x="8992034" y="3218045"/>
              <a:ext cx="2372651"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7F5A0CB-3695-4EBE-AFB3-A3F99B195063}"/>
              </a:ext>
              <a:ext uri="{C183D7F6-B498-43B3-948B-1728B52AA6E4}">
                <adec:decorative xmlns:adec="http://schemas.microsoft.com/office/drawing/2017/decorative" val="1"/>
              </a:ext>
            </a:extLst>
          </p:cNvPr>
          <p:cNvGrpSpPr/>
          <p:nvPr/>
        </p:nvGrpSpPr>
        <p:grpSpPr>
          <a:xfrm>
            <a:off x="5630811" y="2108232"/>
            <a:ext cx="914400" cy="914400"/>
            <a:chOff x="5630811" y="2339975"/>
            <a:chExt cx="914400" cy="914400"/>
          </a:xfrm>
        </p:grpSpPr>
        <p:sp>
          <p:nvSpPr>
            <p:cNvPr id="20" name="Oval 19">
              <a:extLst>
                <a:ext uri="{FF2B5EF4-FFF2-40B4-BE49-F238E27FC236}">
                  <a16:creationId xmlns:a16="http://schemas.microsoft.com/office/drawing/2014/main" id="{B9CE07FF-8F9A-428A-BEC6-149E5D4802CE}"/>
                </a:ext>
              </a:extLst>
            </p:cNvPr>
            <p:cNvSpPr/>
            <p:nvPr/>
          </p:nvSpPr>
          <p:spPr bwMode="auto">
            <a:xfrm>
              <a:off x="5630811" y="233997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9" name="Commitments_EC4D">
              <a:extLst>
                <a:ext uri="{FF2B5EF4-FFF2-40B4-BE49-F238E27FC236}">
                  <a16:creationId xmlns:a16="http://schemas.microsoft.com/office/drawing/2014/main" id="{1394CE91-CCE7-4882-98C6-FC1003B14E9D}"/>
                </a:ext>
              </a:extLst>
            </p:cNvPr>
            <p:cNvSpPr>
              <a:spLocks noChangeAspect="1" noEditPoints="1"/>
            </p:cNvSpPr>
            <p:nvPr/>
          </p:nvSpPr>
          <p:spPr bwMode="auto">
            <a:xfrm>
              <a:off x="5865167" y="2588231"/>
              <a:ext cx="445688" cy="4178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C69ECEA5-63D8-4212-BAB0-E85578499AAF}"/>
              </a:ext>
            </a:extLst>
          </p:cNvPr>
          <p:cNvGrpSpPr/>
          <p:nvPr/>
        </p:nvGrpSpPr>
        <p:grpSpPr>
          <a:xfrm>
            <a:off x="9101317" y="3526757"/>
            <a:ext cx="2375579" cy="918570"/>
            <a:chOff x="909578" y="3514012"/>
            <a:chExt cx="2375579" cy="918570"/>
          </a:xfrm>
        </p:grpSpPr>
        <p:sp>
          <p:nvSpPr>
            <p:cNvPr id="10" name="Rectangle 9">
              <a:extLst>
                <a:ext uri="{FF2B5EF4-FFF2-40B4-BE49-F238E27FC236}">
                  <a16:creationId xmlns:a16="http://schemas.microsoft.com/office/drawing/2014/main" id="{9E2F1945-2068-47D4-8F2B-7AEF93EDFF8B}"/>
                </a:ext>
              </a:extLst>
            </p:cNvPr>
            <p:cNvSpPr/>
            <p:nvPr/>
          </p:nvSpPr>
          <p:spPr bwMode="auto">
            <a:xfrm>
              <a:off x="912506" y="4238683"/>
              <a:ext cx="191623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5057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Reduce customer churn</a:t>
              </a:r>
            </a:p>
          </p:txBody>
        </p:sp>
        <p:cxnSp>
          <p:nvCxnSpPr>
            <p:cNvPr id="81" name="Straight Connector 80">
              <a:extLst>
                <a:ext uri="{FF2B5EF4-FFF2-40B4-BE49-F238E27FC236}">
                  <a16:creationId xmlns:a16="http://schemas.microsoft.com/office/drawing/2014/main" id="{AAC50DC6-4806-4BB2-8211-EB287CC57A48}"/>
                </a:ext>
              </a:extLst>
            </p:cNvPr>
            <p:cNvCxnSpPr>
              <a:cxnSpLocks/>
            </p:cNvCxnSpPr>
            <p:nvPr/>
          </p:nvCxnSpPr>
          <p:spPr>
            <a:xfrm>
              <a:off x="912506" y="4099080"/>
              <a:ext cx="2372651"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94D93448-68CF-4CE7-B56F-23D645FF4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578" y="3514012"/>
              <a:ext cx="455814" cy="443495"/>
            </a:xfrm>
            <a:prstGeom prst="rect">
              <a:avLst/>
            </a:prstGeom>
          </p:spPr>
        </p:pic>
      </p:grpSp>
    </p:spTree>
    <p:extLst>
      <p:ext uri="{BB962C8B-B14F-4D97-AF65-F5344CB8AC3E}">
        <p14:creationId xmlns:p14="http://schemas.microsoft.com/office/powerpoint/2010/main" val="139300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53"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42" presetClass="path" presetSubtype="0" decel="100000" fill="hold" grpId="1" nodeType="withEffect">
                                  <p:stCondLst>
                                    <p:cond delay="250"/>
                                  </p:stCondLst>
                                  <p:childTnLst>
                                    <p:animMotion origin="layout" path="M -1.25E-6 -1.85185E-6 L -1.25E-6 0.0213 " pathEditMode="relative" rAng="0" ptsTypes="AA">
                                      <p:cBhvr>
                                        <p:cTn id="17" dur="500" spd="-100000" fill="hold"/>
                                        <p:tgtEl>
                                          <p:spTgt spid="24"/>
                                        </p:tgtEl>
                                        <p:attrNameLst>
                                          <p:attrName>ppt_x</p:attrName>
                                          <p:attrName>ppt_y</p:attrName>
                                        </p:attrNameLst>
                                      </p:cBhvr>
                                      <p:rCtr x="0" y="1065"/>
                                    </p:animMotion>
                                  </p:childTnLst>
                                </p:cTn>
                              </p:par>
                              <p:par>
                                <p:cTn id="18" presetID="10" presetClass="entr" presetSubtype="0" fill="hold" nodeType="withEffect">
                                  <p:stCondLst>
                                    <p:cond delay="6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600"/>
                                  </p:stCondLst>
                                  <p:childTnLst>
                                    <p:animMotion origin="layout" path="M -1.25E-6 -1.85185E-6 L -1.25E-6 0.0213 " pathEditMode="relative" rAng="0" ptsTypes="AA">
                                      <p:cBhvr>
                                        <p:cTn id="22" dur="500" spd="-100000" fill="hold"/>
                                        <p:tgtEl>
                                          <p:spTgt spid="15"/>
                                        </p:tgtEl>
                                        <p:attrNameLst>
                                          <p:attrName>ppt_x</p:attrName>
                                          <p:attrName>ppt_y</p:attrName>
                                        </p:attrNameLst>
                                      </p:cBhvr>
                                      <p:rCtr x="0" y="1065"/>
                                    </p:animMotion>
                                  </p:childTnLst>
                                </p:cTn>
                              </p:par>
                              <p:par>
                                <p:cTn id="23" presetID="10" presetClass="entr" presetSubtype="0" fill="hold" nodeType="withEffect">
                                  <p:stCondLst>
                                    <p:cond delay="7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nodeType="withEffect">
                                  <p:stCondLst>
                                    <p:cond delay="700"/>
                                  </p:stCondLst>
                                  <p:childTnLst>
                                    <p:animMotion origin="layout" path="M -1.25E-6 -1.85185E-6 L -1.25E-6 0.0213 " pathEditMode="relative" rAng="0" ptsTypes="AA">
                                      <p:cBhvr>
                                        <p:cTn id="27" dur="500" spd="-100000" fill="hold"/>
                                        <p:tgtEl>
                                          <p:spTgt spid="16"/>
                                        </p:tgtEl>
                                        <p:attrNameLst>
                                          <p:attrName>ppt_x</p:attrName>
                                          <p:attrName>ppt_y</p:attrName>
                                        </p:attrNameLst>
                                      </p:cBhvr>
                                      <p:rCtr x="0" y="1065"/>
                                    </p:animMotion>
                                  </p:childTnLst>
                                </p:cTn>
                              </p:par>
                              <p:par>
                                <p:cTn id="28" presetID="10" presetClass="entr" presetSubtype="0" fill="hold" nodeType="withEffect">
                                  <p:stCondLst>
                                    <p:cond delay="7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42" presetClass="path" presetSubtype="0" decel="100000" fill="hold" nodeType="withEffect">
                                  <p:stCondLst>
                                    <p:cond delay="700"/>
                                  </p:stCondLst>
                                  <p:childTnLst>
                                    <p:animMotion origin="layout" path="M -1.25E-6 -1.85185E-6 L -1.25E-6 0.0213 " pathEditMode="relative" rAng="0" ptsTypes="AA">
                                      <p:cBhvr>
                                        <p:cTn id="32" dur="500" spd="-100000" fill="hold"/>
                                        <p:tgtEl>
                                          <p:spTgt spid="17"/>
                                        </p:tgtEl>
                                        <p:attrNameLst>
                                          <p:attrName>ppt_x</p:attrName>
                                          <p:attrName>ppt_y</p:attrName>
                                        </p:attrNameLst>
                                      </p:cBhvr>
                                      <p:rCtr x="0" y="1065"/>
                                    </p:animMotion>
                                  </p:childTnLst>
                                </p:cTn>
                              </p:par>
                              <p:par>
                                <p:cTn id="33" presetID="10" presetClass="entr" presetSubtype="0"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nodeType="withEffect">
                                  <p:stCondLst>
                                    <p:cond delay="500"/>
                                  </p:stCondLst>
                                  <p:childTnLst>
                                    <p:animMotion origin="layout" path="M -1.25E-6 -1.85185E-6 L -1.25E-6 0.0213 " pathEditMode="relative" rAng="0" ptsTypes="AA">
                                      <p:cBhvr>
                                        <p:cTn id="37" dur="500" spd="-100000" fill="hold"/>
                                        <p:tgtEl>
                                          <p:spTgt spid="5"/>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24" grpId="0"/>
      <p:bldP spid="2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11018520" cy="430887"/>
          </a:xfrm>
        </p:spPr>
        <p:txBody>
          <a:bodyPr/>
          <a:lstStyle/>
          <a:p>
            <a:r>
              <a:rPr lang="en-US" sz="2700" dirty="0"/>
              <a:t>SMB customer landscape</a:t>
            </a:r>
          </a:p>
        </p:txBody>
      </p:sp>
      <p:grpSp>
        <p:nvGrpSpPr>
          <p:cNvPr id="95" name="Group 94">
            <a:extLst>
              <a:ext uri="{FF2B5EF4-FFF2-40B4-BE49-F238E27FC236}">
                <a16:creationId xmlns:a16="http://schemas.microsoft.com/office/drawing/2014/main" id="{5B7FAC5C-E3D0-4A05-94FB-512AA49D3A53}"/>
              </a:ext>
              <a:ext uri="{C183D7F6-B498-43B3-948B-1728B52AA6E4}">
                <adec:decorative xmlns:adec="http://schemas.microsoft.com/office/drawing/2017/decorative" val="1"/>
              </a:ext>
            </a:extLst>
          </p:cNvPr>
          <p:cNvGrpSpPr/>
          <p:nvPr/>
        </p:nvGrpSpPr>
        <p:grpSpPr>
          <a:xfrm>
            <a:off x="588263" y="1247233"/>
            <a:ext cx="5046993" cy="5153566"/>
            <a:chOff x="588263" y="1247233"/>
            <a:chExt cx="5046993" cy="5153566"/>
          </a:xfrm>
        </p:grpSpPr>
        <p:sp>
          <p:nvSpPr>
            <p:cNvPr id="85" name="Rectangle 84">
              <a:extLst>
                <a:ext uri="{FF2B5EF4-FFF2-40B4-BE49-F238E27FC236}">
                  <a16:creationId xmlns:a16="http://schemas.microsoft.com/office/drawing/2014/main" id="{53C9951B-6B09-439A-9DF7-4D39A45F47A8}"/>
                </a:ext>
              </a:extLst>
            </p:cNvPr>
            <p:cNvSpPr/>
            <p:nvPr/>
          </p:nvSpPr>
          <p:spPr bwMode="auto">
            <a:xfrm>
              <a:off x="588263" y="1247233"/>
              <a:ext cx="5046993" cy="5153566"/>
            </a:xfrm>
            <a:prstGeom prst="rect">
              <a:avLst/>
            </a:prstGeom>
            <a:solidFill>
              <a:schemeClr val="bg1"/>
            </a:solidFill>
            <a:ln cap="rnd">
              <a:solidFill>
                <a:schemeClr val="bg1">
                  <a:lumMod val="95000"/>
                </a:schemeClr>
              </a:solidFill>
              <a:headEnd type="none" w="med" len="med"/>
              <a:tailEnd type="none" w="med" len="med"/>
            </a:ln>
            <a:effectLst>
              <a:outerShdw blurRad="2159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BCFDE430-E15B-4557-90DB-A777A94BC358}"/>
                </a:ext>
              </a:extLst>
            </p:cNvPr>
            <p:cNvGrpSpPr/>
            <p:nvPr/>
          </p:nvGrpSpPr>
          <p:grpSpPr>
            <a:xfrm>
              <a:off x="971900" y="1537084"/>
              <a:ext cx="4279719" cy="4573864"/>
              <a:chOff x="588263" y="1358217"/>
              <a:chExt cx="4279719" cy="4573864"/>
            </a:xfrm>
          </p:grpSpPr>
          <p:sp>
            <p:nvSpPr>
              <p:cNvPr id="3" name="Rectangle 2">
                <a:extLst>
                  <a:ext uri="{FF2B5EF4-FFF2-40B4-BE49-F238E27FC236}">
                    <a16:creationId xmlns:a16="http://schemas.microsoft.com/office/drawing/2014/main" id="{5B416EDC-B1E9-4522-BC7C-E78E19C769BC}"/>
                  </a:ext>
                </a:extLst>
              </p:cNvPr>
              <p:cNvSpPr/>
              <p:nvPr/>
            </p:nvSpPr>
            <p:spPr>
              <a:xfrm>
                <a:off x="1925070" y="1358217"/>
                <a:ext cx="1606210" cy="369332"/>
              </a:xfrm>
              <a:prstGeom prst="rect">
                <a:avLst/>
              </a:prstGeom>
            </p:spPr>
            <p:txBody>
              <a:bodyPr wrap="none" lIns="0" tIns="0" rIns="0" bIns="0">
                <a:sp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152M SMBs</a:t>
                </a:r>
              </a:p>
            </p:txBody>
          </p:sp>
          <p:grpSp>
            <p:nvGrpSpPr>
              <p:cNvPr id="12" name="Group 11">
                <a:extLst>
                  <a:ext uri="{FF2B5EF4-FFF2-40B4-BE49-F238E27FC236}">
                    <a16:creationId xmlns:a16="http://schemas.microsoft.com/office/drawing/2014/main" id="{EA17571B-BE47-4F4A-8D2F-6D75A6884B3C}"/>
                  </a:ext>
                </a:extLst>
              </p:cNvPr>
              <p:cNvGrpSpPr/>
              <p:nvPr/>
            </p:nvGrpSpPr>
            <p:grpSpPr>
              <a:xfrm>
                <a:off x="588263" y="4795426"/>
                <a:ext cx="4279719" cy="1136655"/>
                <a:chOff x="859204" y="4540245"/>
                <a:chExt cx="4279719" cy="1136655"/>
              </a:xfrm>
            </p:grpSpPr>
            <p:sp>
              <p:nvSpPr>
                <p:cNvPr id="4" name="Google Shape;393;p22">
                  <a:extLst>
                    <a:ext uri="{FF2B5EF4-FFF2-40B4-BE49-F238E27FC236}">
                      <a16:creationId xmlns:a16="http://schemas.microsoft.com/office/drawing/2014/main" id="{F6B8FA7D-1D01-49A8-84DF-79A64F13DB32}"/>
                    </a:ext>
                  </a:extLst>
                </p:cNvPr>
                <p:cNvSpPr/>
                <p:nvPr/>
              </p:nvSpPr>
              <p:spPr>
                <a:xfrm>
                  <a:off x="859632" y="5182846"/>
                  <a:ext cx="563293" cy="494054"/>
                </a:xfrm>
                <a:custGeom>
                  <a:avLst/>
                  <a:gdLst/>
                  <a:ahLst/>
                  <a:cxnLst/>
                  <a:rect l="l" t="t" r="r" b="b"/>
                  <a:pathLst>
                    <a:path w="15776" h="14610" extrusionOk="0">
                      <a:moveTo>
                        <a:pt x="15776" y="1"/>
                      </a:moveTo>
                      <a:lnTo>
                        <a:pt x="0" y="5037"/>
                      </a:lnTo>
                      <a:lnTo>
                        <a:pt x="9585" y="14610"/>
                      </a:lnTo>
                      <a:lnTo>
                        <a:pt x="15776" y="1"/>
                      </a:lnTo>
                      <a:close/>
                    </a:path>
                  </a:pathLst>
                </a:custGeom>
                <a:solidFill>
                  <a:srgbClr val="00205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5" name="Google Shape;394;p22">
                  <a:extLst>
                    <a:ext uri="{FF2B5EF4-FFF2-40B4-BE49-F238E27FC236}">
                      <a16:creationId xmlns:a16="http://schemas.microsoft.com/office/drawing/2014/main" id="{B8C04965-A98D-43DB-AB8C-95AFC60015BA}"/>
                    </a:ext>
                  </a:extLst>
                </p:cNvPr>
                <p:cNvSpPr/>
                <p:nvPr/>
              </p:nvSpPr>
              <p:spPr>
                <a:xfrm>
                  <a:off x="859204" y="4540245"/>
                  <a:ext cx="4279719" cy="815341"/>
                </a:xfrm>
                <a:custGeom>
                  <a:avLst/>
                  <a:gdLst/>
                  <a:ahLst/>
                  <a:cxnLst/>
                  <a:rect l="l" t="t" r="r" b="b"/>
                  <a:pathLst>
                    <a:path w="119861" h="24111" extrusionOk="0">
                      <a:moveTo>
                        <a:pt x="12752" y="1"/>
                      </a:moveTo>
                      <a:lnTo>
                        <a:pt x="0" y="24111"/>
                      </a:lnTo>
                      <a:lnTo>
                        <a:pt x="119860" y="24111"/>
                      </a:lnTo>
                      <a:lnTo>
                        <a:pt x="107109" y="1"/>
                      </a:lnTo>
                      <a:close/>
                    </a:path>
                  </a:pathLst>
                </a:custGeom>
                <a:solidFill>
                  <a:srgbClr val="0078D7">
                    <a:lumMod val="50000"/>
                  </a:srgbClr>
                </a:solidFill>
                <a:ln>
                  <a:noFill/>
                </a:ln>
              </p:spPr>
              <p:txBody>
                <a:bodyPr spcFirstLastPara="1" wrap="square" lIns="91425" tIns="91425" rIns="91425" bIns="91425" anchor="ctr" anchorCtr="0">
                  <a:noAutofit/>
                </a:bodyPr>
                <a:lstStyle/>
                <a:p>
                  <a:pPr marL="0" marR="0" lvl="0" indent="0" algn="ctr" defTabSz="85054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ea"/>
                      <a:cs typeface="+mn-cs"/>
                    </a:rPr>
                    <a:t>Small</a:t>
                  </a:r>
                  <a:br>
                    <a:rPr kumimoji="0" lang="en-US" sz="1600" b="1" i="0" u="none" strike="noStrike" kern="0" cap="none" spc="0" normalizeH="0" baseline="0" noProof="0" dirty="0">
                      <a:ln>
                        <a:noFill/>
                      </a:ln>
                      <a:solidFill>
                        <a:srgbClr val="FFFFFF"/>
                      </a:solidFill>
                      <a:effectLst/>
                      <a:uLnTx/>
                      <a:uFillTx/>
                      <a:latin typeface="Segoe UI Semibold"/>
                      <a:ea typeface="+mn-ea"/>
                      <a:cs typeface="+mn-cs"/>
                    </a:rPr>
                  </a:br>
                  <a:r>
                    <a:rPr kumimoji="0" lang="en-US" sz="1600" b="1" i="0" u="none" strike="noStrike" kern="0" cap="none" spc="0" normalizeH="0" baseline="0" noProof="0" dirty="0">
                      <a:ln>
                        <a:noFill/>
                      </a:ln>
                      <a:solidFill>
                        <a:srgbClr val="FFFFFF"/>
                      </a:solidFill>
                      <a:effectLst/>
                      <a:uLnTx/>
                      <a:uFillTx/>
                      <a:latin typeface="Segoe UI Semibold"/>
                      <a:ea typeface="+mn-ea"/>
                      <a:cs typeface="+mn-cs"/>
                    </a:rPr>
                    <a:t>business</a:t>
                  </a:r>
                </a:p>
              </p:txBody>
            </p:sp>
          </p:grpSp>
          <p:grpSp>
            <p:nvGrpSpPr>
              <p:cNvPr id="11" name="Group 10">
                <a:extLst>
                  <a:ext uri="{FF2B5EF4-FFF2-40B4-BE49-F238E27FC236}">
                    <a16:creationId xmlns:a16="http://schemas.microsoft.com/office/drawing/2014/main" id="{A38E3C46-4A22-40B7-B556-FD5E17C19007}"/>
                  </a:ext>
                </a:extLst>
              </p:cNvPr>
              <p:cNvGrpSpPr/>
              <p:nvPr/>
            </p:nvGrpSpPr>
            <p:grpSpPr>
              <a:xfrm>
                <a:off x="1227243" y="3651532"/>
                <a:ext cx="3001813" cy="1138278"/>
                <a:chOff x="1498184" y="3395557"/>
                <a:chExt cx="3001813" cy="1138278"/>
              </a:xfrm>
            </p:grpSpPr>
            <p:sp>
              <p:nvSpPr>
                <p:cNvPr id="6" name="Google Shape;397;p22">
                  <a:extLst>
                    <a:ext uri="{FF2B5EF4-FFF2-40B4-BE49-F238E27FC236}">
                      <a16:creationId xmlns:a16="http://schemas.microsoft.com/office/drawing/2014/main" id="{541B71B5-01FD-4E22-AE9D-C7F68A254CE7}"/>
                    </a:ext>
                  </a:extLst>
                </p:cNvPr>
                <p:cNvSpPr/>
                <p:nvPr/>
              </p:nvSpPr>
              <p:spPr>
                <a:xfrm>
                  <a:off x="1500718" y="4039375"/>
                  <a:ext cx="563758" cy="494460"/>
                </a:xfrm>
                <a:custGeom>
                  <a:avLst/>
                  <a:gdLst/>
                  <a:ahLst/>
                  <a:cxnLst/>
                  <a:rect l="l" t="t" r="r" b="b"/>
                  <a:pathLst>
                    <a:path w="15789" h="14622" extrusionOk="0">
                      <a:moveTo>
                        <a:pt x="15788" y="0"/>
                      </a:moveTo>
                      <a:lnTo>
                        <a:pt x="1" y="5049"/>
                      </a:lnTo>
                      <a:lnTo>
                        <a:pt x="9585" y="14621"/>
                      </a:lnTo>
                      <a:lnTo>
                        <a:pt x="15788" y="0"/>
                      </a:lnTo>
                      <a:close/>
                    </a:path>
                  </a:pathLst>
                </a:custGeom>
                <a:solidFill>
                  <a:srgbClr val="0078D7">
                    <a:lumMod val="50000"/>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7" name="Google Shape;398;p22">
                  <a:extLst>
                    <a:ext uri="{FF2B5EF4-FFF2-40B4-BE49-F238E27FC236}">
                      <a16:creationId xmlns:a16="http://schemas.microsoft.com/office/drawing/2014/main" id="{69715AFF-8144-4A15-846D-6BFD57233E44}"/>
                    </a:ext>
                  </a:extLst>
                </p:cNvPr>
                <p:cNvSpPr/>
                <p:nvPr/>
              </p:nvSpPr>
              <p:spPr>
                <a:xfrm>
                  <a:off x="1498184" y="3395557"/>
                  <a:ext cx="3001813" cy="815341"/>
                </a:xfrm>
                <a:custGeom>
                  <a:avLst/>
                  <a:gdLst/>
                  <a:ahLst/>
                  <a:cxnLst/>
                  <a:rect l="l" t="t" r="r" b="b"/>
                  <a:pathLst>
                    <a:path w="84071" h="24111" extrusionOk="0">
                      <a:moveTo>
                        <a:pt x="12752" y="0"/>
                      </a:moveTo>
                      <a:lnTo>
                        <a:pt x="3060" y="18324"/>
                      </a:lnTo>
                      <a:lnTo>
                        <a:pt x="0" y="24110"/>
                      </a:lnTo>
                      <a:lnTo>
                        <a:pt x="84070" y="24110"/>
                      </a:lnTo>
                      <a:lnTo>
                        <a:pt x="81010" y="18324"/>
                      </a:lnTo>
                      <a:lnTo>
                        <a:pt x="71319" y="0"/>
                      </a:lnTo>
                      <a:close/>
                    </a:path>
                  </a:pathLst>
                </a:custGeom>
                <a:solidFill>
                  <a:srgbClr val="0078D7">
                    <a:lumMod val="75000"/>
                  </a:srgbClr>
                </a:solidFill>
                <a:ln>
                  <a:noFill/>
                </a:ln>
              </p:spPr>
              <p:txBody>
                <a:bodyPr spcFirstLastPara="1" wrap="square" lIns="91425" tIns="91425" rIns="91425" bIns="91425" anchor="ctr" anchorCtr="0">
                  <a:noAutofit/>
                </a:bodyPr>
                <a:lstStyle/>
                <a:p>
                  <a:pPr marL="0" marR="0" lvl="0" indent="0" algn="ctr" defTabSz="85054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ea"/>
                      <a:cs typeface="+mn-cs"/>
                    </a:rPr>
                    <a:t>Medium</a:t>
                  </a:r>
                </a:p>
                <a:p>
                  <a:pPr marL="0" marR="0" lvl="0" indent="0" algn="ctr" defTabSz="85054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Semibold"/>
                      <a:ea typeface="+mn-ea"/>
                      <a:cs typeface="+mn-cs"/>
                    </a:rPr>
                    <a:t>business</a:t>
                  </a:r>
                </a:p>
              </p:txBody>
            </p:sp>
          </p:grpSp>
          <p:grpSp>
            <p:nvGrpSpPr>
              <p:cNvPr id="10" name="Group 9">
                <a:extLst>
                  <a:ext uri="{FF2B5EF4-FFF2-40B4-BE49-F238E27FC236}">
                    <a16:creationId xmlns:a16="http://schemas.microsoft.com/office/drawing/2014/main" id="{0B025846-86B7-4C8D-A2A2-8DDD7032BDC9}"/>
                  </a:ext>
                </a:extLst>
              </p:cNvPr>
              <p:cNvGrpSpPr/>
              <p:nvPr/>
            </p:nvGrpSpPr>
            <p:grpSpPr>
              <a:xfrm>
                <a:off x="1866650" y="1775597"/>
                <a:ext cx="1723050" cy="1867044"/>
                <a:chOff x="2137591" y="1523691"/>
                <a:chExt cx="1723050" cy="1867044"/>
              </a:xfrm>
            </p:grpSpPr>
            <p:sp>
              <p:nvSpPr>
                <p:cNvPr id="8" name="Google Shape;400;p22">
                  <a:extLst>
                    <a:ext uri="{FF2B5EF4-FFF2-40B4-BE49-F238E27FC236}">
                      <a16:creationId xmlns:a16="http://schemas.microsoft.com/office/drawing/2014/main" id="{85F12679-8178-412D-A668-833C641739B1}"/>
                    </a:ext>
                  </a:extLst>
                </p:cNvPr>
                <p:cNvSpPr/>
                <p:nvPr/>
              </p:nvSpPr>
              <p:spPr>
                <a:xfrm>
                  <a:off x="2137591" y="2896276"/>
                  <a:ext cx="563293" cy="494459"/>
                </a:xfrm>
                <a:custGeom>
                  <a:avLst/>
                  <a:gdLst/>
                  <a:ahLst/>
                  <a:cxnLst/>
                  <a:rect l="l" t="t" r="r" b="b"/>
                  <a:pathLst>
                    <a:path w="15776" h="14622" extrusionOk="0">
                      <a:moveTo>
                        <a:pt x="15776" y="1"/>
                      </a:moveTo>
                      <a:lnTo>
                        <a:pt x="0" y="5037"/>
                      </a:lnTo>
                      <a:lnTo>
                        <a:pt x="9585" y="14621"/>
                      </a:lnTo>
                      <a:lnTo>
                        <a:pt x="15776" y="1"/>
                      </a:lnTo>
                      <a:close/>
                    </a:path>
                  </a:pathLst>
                </a:custGeom>
                <a:solidFill>
                  <a:srgbClr val="0078D7">
                    <a:lumMod val="40000"/>
                    <a:lumOff val="60000"/>
                  </a:srgb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9" name="Google Shape;402;p22">
                  <a:extLst>
                    <a:ext uri="{FF2B5EF4-FFF2-40B4-BE49-F238E27FC236}">
                      <a16:creationId xmlns:a16="http://schemas.microsoft.com/office/drawing/2014/main" id="{D543350B-60FC-45F1-B4D4-D53BF58FCB61}"/>
                    </a:ext>
                  </a:extLst>
                </p:cNvPr>
                <p:cNvSpPr/>
                <p:nvPr/>
              </p:nvSpPr>
              <p:spPr>
                <a:xfrm>
                  <a:off x="2137591" y="1523691"/>
                  <a:ext cx="1723050" cy="1542862"/>
                </a:xfrm>
                <a:custGeom>
                  <a:avLst/>
                  <a:gdLst/>
                  <a:ahLst/>
                  <a:cxnLst/>
                  <a:rect l="l" t="t" r="r" b="b"/>
                  <a:pathLst>
                    <a:path w="48257" h="45625" extrusionOk="0">
                      <a:moveTo>
                        <a:pt x="24122" y="0"/>
                      </a:moveTo>
                      <a:lnTo>
                        <a:pt x="12752" y="21515"/>
                      </a:lnTo>
                      <a:lnTo>
                        <a:pt x="0" y="45625"/>
                      </a:lnTo>
                      <a:lnTo>
                        <a:pt x="48256" y="45625"/>
                      </a:lnTo>
                      <a:lnTo>
                        <a:pt x="35505" y="21515"/>
                      </a:lnTo>
                      <a:lnTo>
                        <a:pt x="24122" y="0"/>
                      </a:lnTo>
                      <a:close/>
                    </a:path>
                  </a:pathLst>
                </a:custGeom>
                <a:solidFill>
                  <a:srgbClr val="0078D7"/>
                </a:solidFill>
                <a:ln>
                  <a:noFill/>
                </a:ln>
              </p:spPr>
              <p:txBody>
                <a:bodyPr spcFirstLastPara="1" wrap="square" lIns="91425" tIns="822960" rIns="91425" bIns="91425" anchor="ctr" anchorCtr="0">
                  <a:noAutofit/>
                </a:bodyPr>
                <a:lstStyle/>
                <a:p>
                  <a:pPr marL="0" marR="0" lvl="0" indent="0" algn="ctr" defTabSz="8505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Upper </a:t>
                  </a:r>
                </a:p>
                <a:p>
                  <a:pPr marL="0" marR="0" lvl="0" indent="0" algn="ctr" defTabSz="8505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Medium</a:t>
                  </a:r>
                </a:p>
              </p:txBody>
            </p:sp>
          </p:grpSp>
        </p:grpSp>
      </p:grpSp>
      <p:sp>
        <p:nvSpPr>
          <p:cNvPr id="15" name="TextBox 14">
            <a:extLst>
              <a:ext uri="{FF2B5EF4-FFF2-40B4-BE49-F238E27FC236}">
                <a16:creationId xmlns:a16="http://schemas.microsoft.com/office/drawing/2014/main" id="{EC30EE22-8C34-424E-9A7C-E5FE263BF3F4}"/>
              </a:ext>
              <a:ext uri="{C183D7F6-B498-43B3-948B-1728B52AA6E4}">
                <adec:decorative xmlns:adec="http://schemas.microsoft.com/office/drawing/2017/decorative" val="1"/>
              </a:ext>
            </a:extLst>
          </p:cNvPr>
          <p:cNvSpPr txBox="1"/>
          <p:nvPr/>
        </p:nvSpPr>
        <p:spPr>
          <a:xfrm>
            <a:off x="7112801" y="1763021"/>
            <a:ext cx="1407437"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Upper Medium</a:t>
            </a:r>
          </a:p>
        </p:txBody>
      </p:sp>
      <p:grpSp>
        <p:nvGrpSpPr>
          <p:cNvPr id="97" name="Group 96">
            <a:extLst>
              <a:ext uri="{FF2B5EF4-FFF2-40B4-BE49-F238E27FC236}">
                <a16:creationId xmlns:a16="http://schemas.microsoft.com/office/drawing/2014/main" id="{212EC87F-2881-4A1D-B86E-94064F6A952E}"/>
              </a:ext>
              <a:ext uri="{C183D7F6-B498-43B3-948B-1728B52AA6E4}">
                <adec:decorative xmlns:adec="http://schemas.microsoft.com/office/drawing/2017/decorative" val="1"/>
              </a:ext>
            </a:extLst>
          </p:cNvPr>
          <p:cNvGrpSpPr/>
          <p:nvPr/>
        </p:nvGrpSpPr>
        <p:grpSpPr>
          <a:xfrm>
            <a:off x="7112801" y="2121310"/>
            <a:ext cx="3188310" cy="846417"/>
            <a:chOff x="7112801" y="2121310"/>
            <a:chExt cx="3188310" cy="846417"/>
          </a:xfrm>
        </p:grpSpPr>
        <p:sp>
          <p:nvSpPr>
            <p:cNvPr id="16" name="TextBox 15">
              <a:extLst>
                <a:ext uri="{FF2B5EF4-FFF2-40B4-BE49-F238E27FC236}">
                  <a16:creationId xmlns:a16="http://schemas.microsoft.com/office/drawing/2014/main" id="{9AA84B4A-CB84-404F-9930-1D1F76C97E99}"/>
                </a:ext>
              </a:extLst>
            </p:cNvPr>
            <p:cNvSpPr txBox="1"/>
            <p:nvPr/>
          </p:nvSpPr>
          <p:spPr>
            <a:xfrm>
              <a:off x="7112801" y="2121310"/>
              <a:ext cx="2695866" cy="184666"/>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350k Enterprise look-alikes in-house IT</a:t>
              </a:r>
            </a:p>
          </p:txBody>
        </p:sp>
        <p:grpSp>
          <p:nvGrpSpPr>
            <p:cNvPr id="27" name="Group 26">
              <a:extLst>
                <a:ext uri="{FF2B5EF4-FFF2-40B4-BE49-F238E27FC236}">
                  <a16:creationId xmlns:a16="http://schemas.microsoft.com/office/drawing/2014/main" id="{0EE4381E-3915-4CD1-9BA3-DC2FDB3BEF37}"/>
                </a:ext>
              </a:extLst>
            </p:cNvPr>
            <p:cNvGrpSpPr/>
            <p:nvPr/>
          </p:nvGrpSpPr>
          <p:grpSpPr>
            <a:xfrm>
              <a:off x="7112801" y="2396911"/>
              <a:ext cx="3188310" cy="570816"/>
              <a:chOff x="6051740" y="2437212"/>
              <a:chExt cx="3188310" cy="570816"/>
            </a:xfrm>
          </p:grpSpPr>
          <p:sp>
            <p:nvSpPr>
              <p:cNvPr id="18" name="TextBox 17">
                <a:extLst>
                  <a:ext uri="{FF2B5EF4-FFF2-40B4-BE49-F238E27FC236}">
                    <a16:creationId xmlns:a16="http://schemas.microsoft.com/office/drawing/2014/main" id="{172B708E-67D9-445D-A05B-2F42A935D3EA}"/>
                  </a:ext>
                </a:extLst>
              </p:cNvPr>
              <p:cNvSpPr txBox="1"/>
              <p:nvPr/>
            </p:nvSpPr>
            <p:spPr>
              <a:xfrm>
                <a:off x="6051740" y="2600224"/>
                <a:ext cx="3188310" cy="407804"/>
              </a:xfrm>
              <a:prstGeom prst="rect">
                <a:avLst/>
              </a:prstGeom>
              <a:noFill/>
            </p:spPr>
            <p:txBody>
              <a:bodyPr wrap="square" lIns="0" tIns="0" rIns="0" bIns="0">
                <a:spAutoFit/>
              </a:bodyPr>
              <a:lstStyle/>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Org Size 300+</a:t>
                </a:r>
              </a:p>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ACR Web Direct &gt; $1000+ per month</a:t>
                </a:r>
              </a:p>
            </p:txBody>
          </p:sp>
          <p:cxnSp>
            <p:nvCxnSpPr>
              <p:cNvPr id="19" name="Straight Connector 18">
                <a:extLst>
                  <a:ext uri="{FF2B5EF4-FFF2-40B4-BE49-F238E27FC236}">
                    <a16:creationId xmlns:a16="http://schemas.microsoft.com/office/drawing/2014/main" id="{78DADEB0-BCC8-4F4C-801E-8CB94B038CA7}"/>
                  </a:ext>
                </a:extLst>
              </p:cNvPr>
              <p:cNvCxnSpPr>
                <a:cxnSpLocks/>
              </p:cNvCxnSpPr>
              <p:nvPr/>
            </p:nvCxnSpPr>
            <p:spPr>
              <a:xfrm>
                <a:off x="6051740" y="2437212"/>
                <a:ext cx="317163" cy="0"/>
              </a:xfrm>
              <a:prstGeom prst="line">
                <a:avLst/>
              </a:prstGeom>
              <a:ln w="2222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5" name="TextBox 64">
            <a:extLst>
              <a:ext uri="{FF2B5EF4-FFF2-40B4-BE49-F238E27FC236}">
                <a16:creationId xmlns:a16="http://schemas.microsoft.com/office/drawing/2014/main" id="{AD7EDC7D-78F3-4B84-8169-8FDC57744BA6}"/>
              </a:ext>
              <a:ext uri="{C183D7F6-B498-43B3-948B-1728B52AA6E4}">
                <adec:decorative xmlns:adec="http://schemas.microsoft.com/office/drawing/2017/decorative" val="1"/>
              </a:ext>
            </a:extLst>
          </p:cNvPr>
          <p:cNvSpPr txBox="1"/>
          <p:nvPr/>
        </p:nvSpPr>
        <p:spPr>
          <a:xfrm>
            <a:off x="7112801" y="4933101"/>
            <a:ext cx="1824089"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Very Small business</a:t>
            </a:r>
          </a:p>
        </p:txBody>
      </p:sp>
      <p:grpSp>
        <p:nvGrpSpPr>
          <p:cNvPr id="100" name="Group 99">
            <a:extLst>
              <a:ext uri="{FF2B5EF4-FFF2-40B4-BE49-F238E27FC236}">
                <a16:creationId xmlns:a16="http://schemas.microsoft.com/office/drawing/2014/main" id="{B0BC6BBE-CF75-4616-ADB8-C1E49F0C2E49}"/>
              </a:ext>
              <a:ext uri="{C183D7F6-B498-43B3-948B-1728B52AA6E4}">
                <adec:decorative xmlns:adec="http://schemas.microsoft.com/office/drawing/2017/decorative" val="1"/>
              </a:ext>
            </a:extLst>
          </p:cNvPr>
          <p:cNvGrpSpPr/>
          <p:nvPr/>
        </p:nvGrpSpPr>
        <p:grpSpPr>
          <a:xfrm>
            <a:off x="7112801" y="5291390"/>
            <a:ext cx="1412181" cy="636749"/>
            <a:chOff x="7112801" y="5291390"/>
            <a:chExt cx="1412181" cy="636749"/>
          </a:xfrm>
        </p:grpSpPr>
        <p:sp>
          <p:nvSpPr>
            <p:cNvPr id="66" name="TextBox 65">
              <a:extLst>
                <a:ext uri="{FF2B5EF4-FFF2-40B4-BE49-F238E27FC236}">
                  <a16:creationId xmlns:a16="http://schemas.microsoft.com/office/drawing/2014/main" id="{334FB642-8940-4661-874B-2EAB66CF056B}"/>
                </a:ext>
              </a:extLst>
            </p:cNvPr>
            <p:cNvSpPr txBox="1"/>
            <p:nvPr/>
          </p:nvSpPr>
          <p:spPr>
            <a:xfrm>
              <a:off x="7112801" y="5291390"/>
              <a:ext cx="968214" cy="184666"/>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72M accounts</a:t>
              </a:r>
            </a:p>
          </p:txBody>
        </p:sp>
        <p:sp>
          <p:nvSpPr>
            <p:cNvPr id="67" name="TextBox 66">
              <a:extLst>
                <a:ext uri="{FF2B5EF4-FFF2-40B4-BE49-F238E27FC236}">
                  <a16:creationId xmlns:a16="http://schemas.microsoft.com/office/drawing/2014/main" id="{3EDEBC99-AFCC-4112-8EC1-972EF89BA355}"/>
                </a:ext>
              </a:extLst>
            </p:cNvPr>
            <p:cNvSpPr txBox="1"/>
            <p:nvPr/>
          </p:nvSpPr>
          <p:spPr>
            <a:xfrm>
              <a:off x="7112801" y="5520335"/>
              <a:ext cx="1412181" cy="407804"/>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Avg. employees: &lt;25</a:t>
              </a:r>
            </a:p>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No IT </a:t>
              </a:r>
            </a:p>
          </p:txBody>
        </p:sp>
      </p:grpSp>
      <p:sp>
        <p:nvSpPr>
          <p:cNvPr id="50" name="TextBox 49">
            <a:extLst>
              <a:ext uri="{FF2B5EF4-FFF2-40B4-BE49-F238E27FC236}">
                <a16:creationId xmlns:a16="http://schemas.microsoft.com/office/drawing/2014/main" id="{EE836458-2700-4F6B-9C54-77193723CCE0}"/>
              </a:ext>
              <a:ext uri="{C183D7F6-B498-43B3-948B-1728B52AA6E4}">
                <adec:decorative xmlns:adec="http://schemas.microsoft.com/office/drawing/2017/decorative" val="1"/>
              </a:ext>
            </a:extLst>
          </p:cNvPr>
          <p:cNvSpPr txBox="1"/>
          <p:nvPr/>
        </p:nvSpPr>
        <p:spPr>
          <a:xfrm>
            <a:off x="7112801" y="3615980"/>
            <a:ext cx="1622239"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Medium business</a:t>
            </a:r>
          </a:p>
        </p:txBody>
      </p:sp>
      <p:grpSp>
        <p:nvGrpSpPr>
          <p:cNvPr id="99" name="Group 98">
            <a:extLst>
              <a:ext uri="{FF2B5EF4-FFF2-40B4-BE49-F238E27FC236}">
                <a16:creationId xmlns:a16="http://schemas.microsoft.com/office/drawing/2014/main" id="{18EDEFFA-E7A5-4481-B8C3-62B40097883E}"/>
              </a:ext>
              <a:ext uri="{C183D7F6-B498-43B3-948B-1728B52AA6E4}">
                <adec:decorative xmlns:adec="http://schemas.microsoft.com/office/drawing/2017/decorative" val="1"/>
              </a:ext>
            </a:extLst>
          </p:cNvPr>
          <p:cNvGrpSpPr/>
          <p:nvPr/>
        </p:nvGrpSpPr>
        <p:grpSpPr>
          <a:xfrm>
            <a:off x="7112801" y="3974269"/>
            <a:ext cx="2028825" cy="636749"/>
            <a:chOff x="7112801" y="3974269"/>
            <a:chExt cx="2028825" cy="636749"/>
          </a:xfrm>
        </p:grpSpPr>
        <p:sp>
          <p:nvSpPr>
            <p:cNvPr id="51" name="TextBox 50">
              <a:extLst>
                <a:ext uri="{FF2B5EF4-FFF2-40B4-BE49-F238E27FC236}">
                  <a16:creationId xmlns:a16="http://schemas.microsoft.com/office/drawing/2014/main" id="{0734419D-57F5-478D-8549-FDA6B67B10A2}"/>
                </a:ext>
              </a:extLst>
            </p:cNvPr>
            <p:cNvSpPr txBox="1"/>
            <p:nvPr/>
          </p:nvSpPr>
          <p:spPr>
            <a:xfrm>
              <a:off x="7112801" y="3974269"/>
              <a:ext cx="1013098" cy="184666"/>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6.4M accounts</a:t>
              </a:r>
            </a:p>
          </p:txBody>
        </p:sp>
        <p:sp>
          <p:nvSpPr>
            <p:cNvPr id="58" name="TextBox 57">
              <a:extLst>
                <a:ext uri="{FF2B5EF4-FFF2-40B4-BE49-F238E27FC236}">
                  <a16:creationId xmlns:a16="http://schemas.microsoft.com/office/drawing/2014/main" id="{D5F60BA2-1C54-4035-99E9-1293AE5B3B0F}"/>
                </a:ext>
              </a:extLst>
            </p:cNvPr>
            <p:cNvSpPr txBox="1"/>
            <p:nvPr/>
          </p:nvSpPr>
          <p:spPr>
            <a:xfrm>
              <a:off x="7112801" y="4203214"/>
              <a:ext cx="2028825" cy="407804"/>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Avg. employees: 25 - 300</a:t>
              </a:r>
            </a:p>
            <a:p>
              <a:pPr marL="0" marR="0" lvl="0" indent="0" algn="l" defTabSz="85057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In-house IT or partner-led IT </a:t>
              </a:r>
            </a:p>
          </p:txBody>
        </p:sp>
      </p:grpSp>
      <p:cxnSp>
        <p:nvCxnSpPr>
          <p:cNvPr id="24" name="Straight Connector 23">
            <a:extLst>
              <a:ext uri="{FF2B5EF4-FFF2-40B4-BE49-F238E27FC236}">
                <a16:creationId xmlns:a16="http://schemas.microsoft.com/office/drawing/2014/main" id="{AB4079D1-B44D-4456-BF8A-EE7DB13FC776}"/>
              </a:ext>
              <a:ext uri="{C183D7F6-B498-43B3-948B-1728B52AA6E4}">
                <adec:decorative xmlns:adec="http://schemas.microsoft.com/office/drawing/2017/decorative" val="1"/>
              </a:ext>
            </a:extLst>
          </p:cNvPr>
          <p:cNvCxnSpPr>
            <a:cxnSpLocks/>
          </p:cNvCxnSpPr>
          <p:nvPr/>
        </p:nvCxnSpPr>
        <p:spPr>
          <a:xfrm>
            <a:off x="3111758" y="2065276"/>
            <a:ext cx="7112401" cy="0"/>
          </a:xfrm>
          <a:prstGeom prst="line">
            <a:avLst/>
          </a:prstGeom>
          <a:ln w="22225" cap="rnd">
            <a:solidFill>
              <a:schemeClr val="accent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F9D867A-8732-4E90-BC37-5EF0AA32936B}"/>
              </a:ext>
              <a:ext uri="{C183D7F6-B498-43B3-948B-1728B52AA6E4}">
                <adec:decorative xmlns:adec="http://schemas.microsoft.com/office/drawing/2017/decorative" val="1"/>
              </a:ext>
            </a:extLst>
          </p:cNvPr>
          <p:cNvCxnSpPr>
            <a:cxnSpLocks/>
          </p:cNvCxnSpPr>
          <p:nvPr/>
        </p:nvCxnSpPr>
        <p:spPr>
          <a:xfrm>
            <a:off x="3922409" y="3918235"/>
            <a:ext cx="6301750" cy="0"/>
          </a:xfrm>
          <a:prstGeom prst="line">
            <a:avLst/>
          </a:prstGeom>
          <a:ln w="22225" cap="rnd">
            <a:solidFill>
              <a:srgbClr val="005AA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65A24B-FAB9-425C-B0BC-10E7848D8D98}"/>
              </a:ext>
              <a:ext uri="{C183D7F6-B498-43B3-948B-1728B52AA6E4}">
                <adec:decorative xmlns:adec="http://schemas.microsoft.com/office/drawing/2017/decorative" val="1"/>
              </a:ext>
            </a:extLst>
          </p:cNvPr>
          <p:cNvCxnSpPr>
            <a:cxnSpLocks/>
          </p:cNvCxnSpPr>
          <p:nvPr/>
        </p:nvCxnSpPr>
        <p:spPr>
          <a:xfrm>
            <a:off x="4472077" y="5235356"/>
            <a:ext cx="5752082" cy="0"/>
          </a:xfrm>
          <a:prstGeom prst="line">
            <a:avLst/>
          </a:prstGeom>
          <a:ln w="22225" cap="rnd">
            <a:solidFill>
              <a:srgbClr val="003C6C"/>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38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42" presetClass="path" presetSubtype="0" decel="100000" fill="hold" nodeType="withEffect">
                                  <p:stCondLst>
                                    <p:cond delay="0"/>
                                  </p:stCondLst>
                                  <p:childTnLst>
                                    <p:animMotion origin="layout" path="M 0.02148 1.11111E-6 L 1.66667E-6 1.11111E-6 " pathEditMode="relative" rAng="0" ptsTypes="AA">
                                      <p:cBhvr>
                                        <p:cTn id="9" dur="750" fill="hold"/>
                                        <p:tgtEl>
                                          <p:spTgt spid="95"/>
                                        </p:tgtEl>
                                        <p:attrNameLst>
                                          <p:attrName>ppt_x</p:attrName>
                                          <p:attrName>ppt_y</p:attrName>
                                        </p:attrNameLst>
                                      </p:cBhvr>
                                      <p:rCtr x="-1081" y="0"/>
                                    </p:animMotion>
                                  </p:childTnLst>
                                </p:cTn>
                              </p:par>
                              <p:par>
                                <p:cTn id="10" presetID="22" presetClass="entr" presetSubtype="8" fill="hold" nodeType="withEffect">
                                  <p:stCondLst>
                                    <p:cond delay="75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grpId="1" nodeType="withEffect">
                                  <p:stCondLst>
                                    <p:cond delay="750"/>
                                  </p:stCondLst>
                                  <p:childTnLst>
                                    <p:animMotion origin="layout" path="M -1.25E-6 -1.85185E-6 L -1.25E-6 0.0213 " pathEditMode="relative" rAng="0" ptsTypes="AA">
                                      <p:cBhvr>
                                        <p:cTn id="17" dur="500" spd="-100000" fill="hold"/>
                                        <p:tgtEl>
                                          <p:spTgt spid="15"/>
                                        </p:tgtEl>
                                        <p:attrNameLst>
                                          <p:attrName>ppt_x</p:attrName>
                                          <p:attrName>ppt_y</p:attrName>
                                        </p:attrNameLst>
                                      </p:cBhvr>
                                      <p:rCtr x="0" y="1065"/>
                                    </p:animMotion>
                                  </p:childTnLst>
                                </p:cTn>
                              </p:par>
                              <p:par>
                                <p:cTn id="18" presetID="10" presetClass="entr" presetSubtype="0" fill="hold" nodeType="withEffect">
                                  <p:stCondLst>
                                    <p:cond delay="75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42" presetClass="path" presetSubtype="0" decel="100000" fill="hold" nodeType="withEffect">
                                  <p:stCondLst>
                                    <p:cond delay="750"/>
                                  </p:stCondLst>
                                  <p:childTnLst>
                                    <p:animMotion origin="layout" path="M 8.33333E-7 -3.7037E-6 L 0.02461 -3.7037E-6 " pathEditMode="relative" rAng="0" ptsTypes="AA">
                                      <p:cBhvr>
                                        <p:cTn id="22" dur="500" spd="-100000" fill="hold"/>
                                        <p:tgtEl>
                                          <p:spTgt spid="97"/>
                                        </p:tgtEl>
                                        <p:attrNameLst>
                                          <p:attrName>ppt_x</p:attrName>
                                          <p:attrName>ppt_y</p:attrName>
                                        </p:attrNameLst>
                                      </p:cBhvr>
                                      <p:rCtr x="1224" y="0"/>
                                    </p:animMotion>
                                  </p:childTnLst>
                                </p:cTn>
                              </p:par>
                              <p:par>
                                <p:cTn id="23" presetID="22" presetClass="entr" presetSubtype="8" fill="hold" nodeType="withEffect">
                                  <p:stCondLst>
                                    <p:cond delay="100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42" presetClass="path" presetSubtype="0" decel="100000" fill="hold" grpId="1" nodeType="withEffect">
                                  <p:stCondLst>
                                    <p:cond delay="1000"/>
                                  </p:stCondLst>
                                  <p:childTnLst>
                                    <p:animMotion origin="layout" path="M -1.25E-6 -1.85185E-6 L -1.25E-6 0.0213 " pathEditMode="relative" rAng="0" ptsTypes="AA">
                                      <p:cBhvr>
                                        <p:cTn id="30" dur="500" spd="-100000" fill="hold"/>
                                        <p:tgtEl>
                                          <p:spTgt spid="50"/>
                                        </p:tgtEl>
                                        <p:attrNameLst>
                                          <p:attrName>ppt_x</p:attrName>
                                          <p:attrName>ppt_y</p:attrName>
                                        </p:attrNameLst>
                                      </p:cBhvr>
                                      <p:rCtr x="0" y="1065"/>
                                    </p:animMotion>
                                  </p:childTnLst>
                                </p:cTn>
                              </p:par>
                              <p:par>
                                <p:cTn id="31" presetID="10" presetClass="entr" presetSubtype="0" fill="hold" nodeType="withEffect">
                                  <p:stCondLst>
                                    <p:cond delay="100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42" presetClass="path" presetSubtype="0" decel="100000" fill="hold" nodeType="withEffect">
                                  <p:stCondLst>
                                    <p:cond delay="1000"/>
                                  </p:stCondLst>
                                  <p:childTnLst>
                                    <p:animMotion origin="layout" path="M 8.33333E-7 -3.7037E-6 L 0.02461 -3.7037E-6 " pathEditMode="relative" rAng="0" ptsTypes="AA">
                                      <p:cBhvr>
                                        <p:cTn id="35" dur="500" spd="-100000" fill="hold"/>
                                        <p:tgtEl>
                                          <p:spTgt spid="99"/>
                                        </p:tgtEl>
                                        <p:attrNameLst>
                                          <p:attrName>ppt_x</p:attrName>
                                          <p:attrName>ppt_y</p:attrName>
                                        </p:attrNameLst>
                                      </p:cBhvr>
                                      <p:rCtr x="1224" y="0"/>
                                    </p:animMotion>
                                  </p:childTnLst>
                                </p:cTn>
                              </p:par>
                              <p:par>
                                <p:cTn id="36" presetID="22" presetClass="entr" presetSubtype="8" fill="hold" nodeType="withEffect">
                                  <p:stCondLst>
                                    <p:cond delay="125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500"/>
                                        <p:tgtEl>
                                          <p:spTgt spid="68"/>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42" presetClass="path" presetSubtype="0" decel="100000" fill="hold" grpId="1" nodeType="withEffect">
                                  <p:stCondLst>
                                    <p:cond delay="1250"/>
                                  </p:stCondLst>
                                  <p:childTnLst>
                                    <p:animMotion origin="layout" path="M -1.25E-6 -1.85185E-6 L -1.25E-6 0.0213 " pathEditMode="relative" rAng="0" ptsTypes="AA">
                                      <p:cBhvr>
                                        <p:cTn id="43" dur="500" spd="-100000" fill="hold"/>
                                        <p:tgtEl>
                                          <p:spTgt spid="65"/>
                                        </p:tgtEl>
                                        <p:attrNameLst>
                                          <p:attrName>ppt_x</p:attrName>
                                          <p:attrName>ppt_y</p:attrName>
                                        </p:attrNameLst>
                                      </p:cBhvr>
                                      <p:rCtr x="0" y="1065"/>
                                    </p:animMotion>
                                  </p:childTnLst>
                                </p:cTn>
                              </p:par>
                              <p:par>
                                <p:cTn id="44" presetID="10" presetClass="entr" presetSubtype="0" fill="hold" nodeType="withEffect">
                                  <p:stCondLst>
                                    <p:cond delay="125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par>
                                <p:cTn id="47" presetID="42" presetClass="path" presetSubtype="0" decel="100000" fill="hold" nodeType="withEffect">
                                  <p:stCondLst>
                                    <p:cond delay="1250"/>
                                  </p:stCondLst>
                                  <p:childTnLst>
                                    <p:animMotion origin="layout" path="M 8.33333E-7 -3.7037E-6 L 0.02461 -3.7037E-6 " pathEditMode="relative" rAng="0" ptsTypes="AA">
                                      <p:cBhvr>
                                        <p:cTn id="48" dur="500" spd="-100000" fill="hold"/>
                                        <p:tgtEl>
                                          <p:spTgt spid="100"/>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5" grpId="0"/>
      <p:bldP spid="65"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4925B785-1D04-4E73-9CEC-CB37B94E42B9}"/>
              </a:ext>
              <a:ext uri="{C183D7F6-B498-43B3-948B-1728B52AA6E4}">
                <adec:decorative xmlns:adec="http://schemas.microsoft.com/office/drawing/2017/decorative" val="1"/>
              </a:ext>
            </a:extLst>
          </p:cNvPr>
          <p:cNvGrpSpPr/>
          <p:nvPr/>
        </p:nvGrpSpPr>
        <p:grpSpPr>
          <a:xfrm>
            <a:off x="3765072" y="1003300"/>
            <a:ext cx="4343402" cy="5388804"/>
            <a:chOff x="3924300" y="1003300"/>
            <a:chExt cx="4343402" cy="5388804"/>
          </a:xfrm>
        </p:grpSpPr>
        <p:sp>
          <p:nvSpPr>
            <p:cNvPr id="121" name="Rectangle 120">
              <a:extLst>
                <a:ext uri="{FF2B5EF4-FFF2-40B4-BE49-F238E27FC236}">
                  <a16:creationId xmlns:a16="http://schemas.microsoft.com/office/drawing/2014/main" id="{27793794-A067-4722-B560-23CE881EE51D}"/>
                </a:ext>
              </a:extLst>
            </p:cNvPr>
            <p:cNvSpPr/>
            <p:nvPr/>
          </p:nvSpPr>
          <p:spPr bwMode="auto">
            <a:xfrm>
              <a:off x="3924300" y="1003300"/>
              <a:ext cx="4343402" cy="5388804"/>
            </a:xfrm>
            <a:prstGeom prst="rect">
              <a:avLst/>
            </a:prstGeom>
            <a:solidFill>
              <a:schemeClr val="bg1"/>
            </a:solidFill>
            <a:ln cap="rnd">
              <a:solidFill>
                <a:schemeClr val="bg1">
                  <a:lumMod val="95000"/>
                </a:schemeClr>
              </a:solidFill>
              <a:headEnd type="none" w="med" len="med"/>
              <a:tailEnd type="none" w="med" len="med"/>
            </a:ln>
            <a:effectLst>
              <a:outerShdw blurRad="2159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22" name="Group 121">
              <a:extLst>
                <a:ext uri="{FF2B5EF4-FFF2-40B4-BE49-F238E27FC236}">
                  <a16:creationId xmlns:a16="http://schemas.microsoft.com/office/drawing/2014/main" id="{7F27DCBA-F772-4467-BA94-A096B5627A6A}"/>
                </a:ext>
              </a:extLst>
            </p:cNvPr>
            <p:cNvGrpSpPr/>
            <p:nvPr/>
          </p:nvGrpSpPr>
          <p:grpSpPr>
            <a:xfrm>
              <a:off x="4132981" y="1223458"/>
              <a:ext cx="3926039" cy="4948488"/>
              <a:chOff x="4062449" y="1224328"/>
              <a:chExt cx="3926039" cy="4948488"/>
            </a:xfrm>
          </p:grpSpPr>
          <p:grpSp>
            <p:nvGrpSpPr>
              <p:cNvPr id="36" name="Group 35">
                <a:extLst>
                  <a:ext uri="{FF2B5EF4-FFF2-40B4-BE49-F238E27FC236}">
                    <a16:creationId xmlns:a16="http://schemas.microsoft.com/office/drawing/2014/main" id="{D8C8E009-94FE-4553-AA66-8019A798A201}"/>
                  </a:ext>
                </a:extLst>
              </p:cNvPr>
              <p:cNvGrpSpPr/>
              <p:nvPr/>
            </p:nvGrpSpPr>
            <p:grpSpPr>
              <a:xfrm>
                <a:off x="4062449" y="4401363"/>
                <a:ext cx="3926039" cy="1771453"/>
                <a:chOff x="4062449" y="4401363"/>
                <a:chExt cx="3926039" cy="1771453"/>
              </a:xfrm>
            </p:grpSpPr>
            <p:sp>
              <p:nvSpPr>
                <p:cNvPr id="72" name="Freihandform 52">
                  <a:extLst>
                    <a:ext uri="{FF2B5EF4-FFF2-40B4-BE49-F238E27FC236}">
                      <a16:creationId xmlns:a16="http://schemas.microsoft.com/office/drawing/2014/main" id="{39A0C816-4064-46FE-9063-9F05F16C2890}"/>
                    </a:ext>
                  </a:extLst>
                </p:cNvPr>
                <p:cNvSpPr/>
                <p:nvPr/>
              </p:nvSpPr>
              <p:spPr bwMode="gray">
                <a:xfrm>
                  <a:off x="4062449" y="4850241"/>
                  <a:ext cx="2014243" cy="1321062"/>
                </a:xfrm>
                <a:custGeom>
                  <a:avLst/>
                  <a:gdLst>
                    <a:gd name="connsiteX0" fmla="*/ 444500 w 2146300"/>
                    <a:gd name="connsiteY0" fmla="*/ 0 h 1397000"/>
                    <a:gd name="connsiteX1" fmla="*/ 0 w 2146300"/>
                    <a:gd name="connsiteY1" fmla="*/ 530225 h 1397000"/>
                    <a:gd name="connsiteX2" fmla="*/ 2146300 w 2146300"/>
                    <a:gd name="connsiteY2" fmla="*/ 1397000 h 1397000"/>
                    <a:gd name="connsiteX3" fmla="*/ 2136775 w 2146300"/>
                    <a:gd name="connsiteY3" fmla="*/ 577850 h 1397000"/>
                    <a:gd name="connsiteX4" fmla="*/ 444500 w 2146300"/>
                    <a:gd name="connsiteY4" fmla="*/ 0 h 1397000"/>
                    <a:gd name="connsiteX0" fmla="*/ 444500 w 2146300"/>
                    <a:gd name="connsiteY0" fmla="*/ 0 h 1397000"/>
                    <a:gd name="connsiteX1" fmla="*/ 0 w 2146300"/>
                    <a:gd name="connsiteY1" fmla="*/ 530225 h 1397000"/>
                    <a:gd name="connsiteX2" fmla="*/ 2146300 w 2146300"/>
                    <a:gd name="connsiteY2" fmla="*/ 1397000 h 1397000"/>
                    <a:gd name="connsiteX3" fmla="*/ 2122487 w 2146300"/>
                    <a:gd name="connsiteY3" fmla="*/ 573088 h 1397000"/>
                    <a:gd name="connsiteX4" fmla="*/ 444500 w 2146300"/>
                    <a:gd name="connsiteY4" fmla="*/ 0 h 1397000"/>
                    <a:gd name="connsiteX0" fmla="*/ 444500 w 2122488"/>
                    <a:gd name="connsiteY0" fmla="*/ 0 h 1392237"/>
                    <a:gd name="connsiteX1" fmla="*/ 0 w 2122488"/>
                    <a:gd name="connsiteY1" fmla="*/ 530225 h 1392237"/>
                    <a:gd name="connsiteX2" fmla="*/ 2122488 w 2122488"/>
                    <a:gd name="connsiteY2" fmla="*/ 1392237 h 1392237"/>
                    <a:gd name="connsiteX3" fmla="*/ 2122487 w 2122488"/>
                    <a:gd name="connsiteY3" fmla="*/ 573088 h 1392237"/>
                    <a:gd name="connsiteX4" fmla="*/ 444500 w 2122488"/>
                    <a:gd name="connsiteY4" fmla="*/ 0 h 139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488" h="1392237">
                      <a:moveTo>
                        <a:pt x="444500" y="0"/>
                      </a:moveTo>
                      <a:lnTo>
                        <a:pt x="0" y="530225"/>
                      </a:lnTo>
                      <a:lnTo>
                        <a:pt x="2122488" y="1392237"/>
                      </a:lnTo>
                      <a:cubicBezTo>
                        <a:pt x="2122488" y="1119187"/>
                        <a:pt x="2122487" y="846138"/>
                        <a:pt x="2122487" y="573088"/>
                      </a:cubicBezTo>
                      <a:lnTo>
                        <a:pt x="444500" y="0"/>
                      </a:lnTo>
                      <a:close/>
                    </a:path>
                  </a:pathLst>
                </a:custGeom>
                <a:solidFill>
                  <a:srgbClr val="525252"/>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74" name="Freihandform 53">
                  <a:extLst>
                    <a:ext uri="{FF2B5EF4-FFF2-40B4-BE49-F238E27FC236}">
                      <a16:creationId xmlns:a16="http://schemas.microsoft.com/office/drawing/2014/main" id="{FA2D0350-F086-4FA8-AEE5-3007B9B62858}"/>
                    </a:ext>
                  </a:extLst>
                </p:cNvPr>
                <p:cNvSpPr/>
                <p:nvPr/>
              </p:nvSpPr>
              <p:spPr bwMode="gray">
                <a:xfrm>
                  <a:off x="6075184" y="4868323"/>
                  <a:ext cx="1913304" cy="1304493"/>
                </a:xfrm>
                <a:custGeom>
                  <a:avLst/>
                  <a:gdLst>
                    <a:gd name="connsiteX0" fmla="*/ 0 w 1997075"/>
                    <a:gd name="connsiteY0" fmla="*/ 558800 h 1374775"/>
                    <a:gd name="connsiteX1" fmla="*/ 3175 w 1997075"/>
                    <a:gd name="connsiteY1" fmla="*/ 1374775 h 1374775"/>
                    <a:gd name="connsiteX2" fmla="*/ 1997075 w 1997075"/>
                    <a:gd name="connsiteY2" fmla="*/ 533400 h 1374775"/>
                    <a:gd name="connsiteX3" fmla="*/ 1574800 w 1997075"/>
                    <a:gd name="connsiteY3" fmla="*/ 0 h 1374775"/>
                    <a:gd name="connsiteX4" fmla="*/ 0 w 1997075"/>
                    <a:gd name="connsiteY4" fmla="*/ 558800 h 1374775"/>
                    <a:gd name="connsiteX0" fmla="*/ 0 w 2016125"/>
                    <a:gd name="connsiteY0" fmla="*/ 558800 h 1374775"/>
                    <a:gd name="connsiteX1" fmla="*/ 22225 w 2016125"/>
                    <a:gd name="connsiteY1" fmla="*/ 1374775 h 1374775"/>
                    <a:gd name="connsiteX2" fmla="*/ 2016125 w 2016125"/>
                    <a:gd name="connsiteY2" fmla="*/ 533400 h 1374775"/>
                    <a:gd name="connsiteX3" fmla="*/ 1593850 w 2016125"/>
                    <a:gd name="connsiteY3" fmla="*/ 0 h 1374775"/>
                    <a:gd name="connsiteX4" fmla="*/ 0 w 2016125"/>
                    <a:gd name="connsiteY4" fmla="*/ 558800 h 1374775"/>
                    <a:gd name="connsiteX0" fmla="*/ 0 w 2016125"/>
                    <a:gd name="connsiteY0" fmla="*/ 558800 h 1374775"/>
                    <a:gd name="connsiteX1" fmla="*/ 794 w 2016125"/>
                    <a:gd name="connsiteY1" fmla="*/ 1374775 h 1374775"/>
                    <a:gd name="connsiteX2" fmla="*/ 2016125 w 2016125"/>
                    <a:gd name="connsiteY2" fmla="*/ 533400 h 1374775"/>
                    <a:gd name="connsiteX3" fmla="*/ 1593850 w 2016125"/>
                    <a:gd name="connsiteY3" fmla="*/ 0 h 1374775"/>
                    <a:gd name="connsiteX4" fmla="*/ 0 w 2016125"/>
                    <a:gd name="connsiteY4" fmla="*/ 558800 h 137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125" h="1374775">
                      <a:moveTo>
                        <a:pt x="0" y="558800"/>
                      </a:moveTo>
                      <a:cubicBezTo>
                        <a:pt x="1058" y="830792"/>
                        <a:pt x="-264" y="1102783"/>
                        <a:pt x="794" y="1374775"/>
                      </a:cubicBezTo>
                      <a:lnTo>
                        <a:pt x="2016125" y="533400"/>
                      </a:lnTo>
                      <a:lnTo>
                        <a:pt x="1593850" y="0"/>
                      </a:lnTo>
                      <a:lnTo>
                        <a:pt x="0" y="558800"/>
                      </a:lnTo>
                      <a:close/>
                    </a:path>
                  </a:pathLst>
                </a:custGeom>
                <a:solidFill>
                  <a:srgbClr val="2F2F2F"/>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76" name="Freihandform 54">
                  <a:extLst>
                    <a:ext uri="{FF2B5EF4-FFF2-40B4-BE49-F238E27FC236}">
                      <a16:creationId xmlns:a16="http://schemas.microsoft.com/office/drawing/2014/main" id="{A2EA2640-FD18-429E-815D-6221FD3E9AC7}"/>
                    </a:ext>
                  </a:extLst>
                </p:cNvPr>
                <p:cNvSpPr/>
                <p:nvPr/>
              </p:nvSpPr>
              <p:spPr bwMode="gray">
                <a:xfrm>
                  <a:off x="4484278" y="4401363"/>
                  <a:ext cx="3109496" cy="997200"/>
                </a:xfrm>
                <a:custGeom>
                  <a:avLst/>
                  <a:gdLst>
                    <a:gd name="connsiteX0" fmla="*/ 0 w 3276600"/>
                    <a:gd name="connsiteY0" fmla="*/ 473075 h 1050925"/>
                    <a:gd name="connsiteX1" fmla="*/ 1628775 w 3276600"/>
                    <a:gd name="connsiteY1" fmla="*/ 0 h 1050925"/>
                    <a:gd name="connsiteX2" fmla="*/ 3276600 w 3276600"/>
                    <a:gd name="connsiteY2" fmla="*/ 495300 h 1050925"/>
                    <a:gd name="connsiteX3" fmla="*/ 1698625 w 3276600"/>
                    <a:gd name="connsiteY3" fmla="*/ 1050925 h 1050925"/>
                    <a:gd name="connsiteX4" fmla="*/ 0 w 3276600"/>
                    <a:gd name="connsiteY4" fmla="*/ 473075 h 1050925"/>
                    <a:gd name="connsiteX0" fmla="*/ 0 w 3276600"/>
                    <a:gd name="connsiteY0" fmla="*/ 473075 h 1050925"/>
                    <a:gd name="connsiteX1" fmla="*/ 1628775 w 3276600"/>
                    <a:gd name="connsiteY1" fmla="*/ 0 h 1050925"/>
                    <a:gd name="connsiteX2" fmla="*/ 3276600 w 3276600"/>
                    <a:gd name="connsiteY2" fmla="*/ 495300 h 1050925"/>
                    <a:gd name="connsiteX3" fmla="*/ 1681956 w 3276600"/>
                    <a:gd name="connsiteY3" fmla="*/ 1050925 h 1050925"/>
                    <a:gd name="connsiteX4" fmla="*/ 0 w 3276600"/>
                    <a:gd name="connsiteY4" fmla="*/ 473075 h 1050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1050925">
                      <a:moveTo>
                        <a:pt x="0" y="473075"/>
                      </a:moveTo>
                      <a:lnTo>
                        <a:pt x="1628775" y="0"/>
                      </a:lnTo>
                      <a:lnTo>
                        <a:pt x="3276600" y="495300"/>
                      </a:lnTo>
                      <a:lnTo>
                        <a:pt x="1681956" y="1050925"/>
                      </a:lnTo>
                      <a:lnTo>
                        <a:pt x="0" y="473075"/>
                      </a:lnTo>
                      <a:close/>
                    </a:path>
                  </a:pathLst>
                </a:custGeom>
                <a:solidFill>
                  <a:srgbClr val="737373"/>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79" name="TextBox 78">
                  <a:extLst>
                    <a:ext uri="{FF2B5EF4-FFF2-40B4-BE49-F238E27FC236}">
                      <a16:creationId xmlns:a16="http://schemas.microsoft.com/office/drawing/2014/main" id="{F8B3E403-F2E0-4114-B6A0-2A1B792E93F1}"/>
                    </a:ext>
                  </a:extLst>
                </p:cNvPr>
                <p:cNvSpPr txBox="1"/>
                <p:nvPr/>
              </p:nvSpPr>
              <p:spPr>
                <a:xfrm rot="1279208">
                  <a:off x="4632822" y="5302674"/>
                  <a:ext cx="1051570"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Account Fit</a:t>
                  </a:r>
                </a:p>
              </p:txBody>
            </p:sp>
            <p:sp>
              <p:nvSpPr>
                <p:cNvPr id="81" name="TextBox 80">
                  <a:extLst>
                    <a:ext uri="{FF2B5EF4-FFF2-40B4-BE49-F238E27FC236}">
                      <a16:creationId xmlns:a16="http://schemas.microsoft.com/office/drawing/2014/main" id="{117359A3-2B4E-45EE-961D-11A02067B8A1}"/>
                    </a:ext>
                  </a:extLst>
                </p:cNvPr>
                <p:cNvSpPr txBox="1"/>
                <p:nvPr/>
              </p:nvSpPr>
              <p:spPr>
                <a:xfrm rot="20295232">
                  <a:off x="6534083" y="5316961"/>
                  <a:ext cx="839974"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Elements</a:t>
                  </a:r>
                </a:p>
              </p:txBody>
            </p:sp>
          </p:grpSp>
          <p:grpSp>
            <p:nvGrpSpPr>
              <p:cNvPr id="60" name="Group 59">
                <a:extLst>
                  <a:ext uri="{FF2B5EF4-FFF2-40B4-BE49-F238E27FC236}">
                    <a16:creationId xmlns:a16="http://schemas.microsoft.com/office/drawing/2014/main" id="{10146D9E-E010-4869-A0A9-4DCDB7528B5C}"/>
                  </a:ext>
                </a:extLst>
              </p:cNvPr>
              <p:cNvGrpSpPr/>
              <p:nvPr/>
            </p:nvGrpSpPr>
            <p:grpSpPr>
              <a:xfrm>
                <a:off x="4482848" y="3771539"/>
                <a:ext cx="3085240" cy="1392078"/>
                <a:chOff x="4482848" y="3676289"/>
                <a:chExt cx="3085240" cy="1392078"/>
              </a:xfrm>
            </p:grpSpPr>
            <p:sp>
              <p:nvSpPr>
                <p:cNvPr id="83" name="Freihandform 52">
                  <a:extLst>
                    <a:ext uri="{FF2B5EF4-FFF2-40B4-BE49-F238E27FC236}">
                      <a16:creationId xmlns:a16="http://schemas.microsoft.com/office/drawing/2014/main" id="{003117F6-30C6-4EC1-9535-746D5D9C9BF8}"/>
                    </a:ext>
                  </a:extLst>
                </p:cNvPr>
                <p:cNvSpPr/>
                <p:nvPr/>
              </p:nvSpPr>
              <p:spPr bwMode="gray">
                <a:xfrm>
                  <a:off x="4482848" y="4029035"/>
                  <a:ext cx="1582873" cy="1038143"/>
                </a:xfrm>
                <a:custGeom>
                  <a:avLst/>
                  <a:gdLst>
                    <a:gd name="connsiteX0" fmla="*/ 444500 w 2146300"/>
                    <a:gd name="connsiteY0" fmla="*/ 0 h 1397000"/>
                    <a:gd name="connsiteX1" fmla="*/ 0 w 2146300"/>
                    <a:gd name="connsiteY1" fmla="*/ 530225 h 1397000"/>
                    <a:gd name="connsiteX2" fmla="*/ 2146300 w 2146300"/>
                    <a:gd name="connsiteY2" fmla="*/ 1397000 h 1397000"/>
                    <a:gd name="connsiteX3" fmla="*/ 2136775 w 2146300"/>
                    <a:gd name="connsiteY3" fmla="*/ 577850 h 1397000"/>
                    <a:gd name="connsiteX4" fmla="*/ 444500 w 2146300"/>
                    <a:gd name="connsiteY4" fmla="*/ 0 h 1397000"/>
                    <a:gd name="connsiteX0" fmla="*/ 444500 w 2146300"/>
                    <a:gd name="connsiteY0" fmla="*/ 0 h 1397000"/>
                    <a:gd name="connsiteX1" fmla="*/ 0 w 2146300"/>
                    <a:gd name="connsiteY1" fmla="*/ 530225 h 1397000"/>
                    <a:gd name="connsiteX2" fmla="*/ 2146300 w 2146300"/>
                    <a:gd name="connsiteY2" fmla="*/ 1397000 h 1397000"/>
                    <a:gd name="connsiteX3" fmla="*/ 2122487 w 2146300"/>
                    <a:gd name="connsiteY3" fmla="*/ 573088 h 1397000"/>
                    <a:gd name="connsiteX4" fmla="*/ 444500 w 2146300"/>
                    <a:gd name="connsiteY4" fmla="*/ 0 h 1397000"/>
                    <a:gd name="connsiteX0" fmla="*/ 444500 w 2122488"/>
                    <a:gd name="connsiteY0" fmla="*/ 0 h 1392237"/>
                    <a:gd name="connsiteX1" fmla="*/ 0 w 2122488"/>
                    <a:gd name="connsiteY1" fmla="*/ 530225 h 1392237"/>
                    <a:gd name="connsiteX2" fmla="*/ 2122488 w 2122488"/>
                    <a:gd name="connsiteY2" fmla="*/ 1392237 h 1392237"/>
                    <a:gd name="connsiteX3" fmla="*/ 2122487 w 2122488"/>
                    <a:gd name="connsiteY3" fmla="*/ 573088 h 1392237"/>
                    <a:gd name="connsiteX4" fmla="*/ 444500 w 2122488"/>
                    <a:gd name="connsiteY4" fmla="*/ 0 h 139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488" h="1392237">
                      <a:moveTo>
                        <a:pt x="444500" y="0"/>
                      </a:moveTo>
                      <a:lnTo>
                        <a:pt x="0" y="530225"/>
                      </a:lnTo>
                      <a:lnTo>
                        <a:pt x="2122488" y="1392237"/>
                      </a:lnTo>
                      <a:cubicBezTo>
                        <a:pt x="2122488" y="1119187"/>
                        <a:pt x="2122487" y="846138"/>
                        <a:pt x="2122487" y="573088"/>
                      </a:cubicBezTo>
                      <a:lnTo>
                        <a:pt x="444500" y="0"/>
                      </a:lnTo>
                      <a:close/>
                    </a:path>
                  </a:pathLst>
                </a:custGeom>
                <a:solidFill>
                  <a:srgbClr val="0078D7"/>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84" name="Freihandform 53">
                  <a:extLst>
                    <a:ext uri="{FF2B5EF4-FFF2-40B4-BE49-F238E27FC236}">
                      <a16:creationId xmlns:a16="http://schemas.microsoft.com/office/drawing/2014/main" id="{6B84EB31-6035-4ED6-9325-614B1762782A}"/>
                    </a:ext>
                  </a:extLst>
                </p:cNvPr>
                <p:cNvSpPr/>
                <p:nvPr/>
              </p:nvSpPr>
              <p:spPr bwMode="gray">
                <a:xfrm>
                  <a:off x="6064536" y="4043245"/>
                  <a:ext cx="1503552" cy="1025122"/>
                </a:xfrm>
                <a:custGeom>
                  <a:avLst/>
                  <a:gdLst>
                    <a:gd name="connsiteX0" fmla="*/ 0 w 1997075"/>
                    <a:gd name="connsiteY0" fmla="*/ 558800 h 1374775"/>
                    <a:gd name="connsiteX1" fmla="*/ 3175 w 1997075"/>
                    <a:gd name="connsiteY1" fmla="*/ 1374775 h 1374775"/>
                    <a:gd name="connsiteX2" fmla="*/ 1997075 w 1997075"/>
                    <a:gd name="connsiteY2" fmla="*/ 533400 h 1374775"/>
                    <a:gd name="connsiteX3" fmla="*/ 1574800 w 1997075"/>
                    <a:gd name="connsiteY3" fmla="*/ 0 h 1374775"/>
                    <a:gd name="connsiteX4" fmla="*/ 0 w 1997075"/>
                    <a:gd name="connsiteY4" fmla="*/ 558800 h 1374775"/>
                    <a:gd name="connsiteX0" fmla="*/ 0 w 2016125"/>
                    <a:gd name="connsiteY0" fmla="*/ 558800 h 1374775"/>
                    <a:gd name="connsiteX1" fmla="*/ 22225 w 2016125"/>
                    <a:gd name="connsiteY1" fmla="*/ 1374775 h 1374775"/>
                    <a:gd name="connsiteX2" fmla="*/ 2016125 w 2016125"/>
                    <a:gd name="connsiteY2" fmla="*/ 533400 h 1374775"/>
                    <a:gd name="connsiteX3" fmla="*/ 1593850 w 2016125"/>
                    <a:gd name="connsiteY3" fmla="*/ 0 h 1374775"/>
                    <a:gd name="connsiteX4" fmla="*/ 0 w 2016125"/>
                    <a:gd name="connsiteY4" fmla="*/ 558800 h 1374775"/>
                    <a:gd name="connsiteX0" fmla="*/ 0 w 2016125"/>
                    <a:gd name="connsiteY0" fmla="*/ 558800 h 1374775"/>
                    <a:gd name="connsiteX1" fmla="*/ 794 w 2016125"/>
                    <a:gd name="connsiteY1" fmla="*/ 1374775 h 1374775"/>
                    <a:gd name="connsiteX2" fmla="*/ 2016125 w 2016125"/>
                    <a:gd name="connsiteY2" fmla="*/ 533400 h 1374775"/>
                    <a:gd name="connsiteX3" fmla="*/ 1593850 w 2016125"/>
                    <a:gd name="connsiteY3" fmla="*/ 0 h 1374775"/>
                    <a:gd name="connsiteX4" fmla="*/ 0 w 2016125"/>
                    <a:gd name="connsiteY4" fmla="*/ 558800 h 137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125" h="1374775">
                      <a:moveTo>
                        <a:pt x="0" y="558800"/>
                      </a:moveTo>
                      <a:cubicBezTo>
                        <a:pt x="1058" y="830792"/>
                        <a:pt x="-264" y="1102783"/>
                        <a:pt x="794" y="1374775"/>
                      </a:cubicBezTo>
                      <a:lnTo>
                        <a:pt x="2016125" y="533400"/>
                      </a:lnTo>
                      <a:lnTo>
                        <a:pt x="1593850" y="0"/>
                      </a:lnTo>
                      <a:lnTo>
                        <a:pt x="0" y="558800"/>
                      </a:lnTo>
                      <a:close/>
                    </a:path>
                  </a:pathLst>
                </a:custGeom>
                <a:solidFill>
                  <a:srgbClr val="243A5E"/>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87" name="Freihandform 54">
                  <a:extLst>
                    <a:ext uri="{FF2B5EF4-FFF2-40B4-BE49-F238E27FC236}">
                      <a16:creationId xmlns:a16="http://schemas.microsoft.com/office/drawing/2014/main" id="{30D8DE80-9692-4865-BE5D-A5E00E399158}"/>
                    </a:ext>
                  </a:extLst>
                </p:cNvPr>
                <p:cNvSpPr/>
                <p:nvPr/>
              </p:nvSpPr>
              <p:spPr bwMode="gray">
                <a:xfrm>
                  <a:off x="4814338" y="3676289"/>
                  <a:ext cx="2443568" cy="783639"/>
                </a:xfrm>
                <a:custGeom>
                  <a:avLst/>
                  <a:gdLst>
                    <a:gd name="connsiteX0" fmla="*/ 0 w 3276600"/>
                    <a:gd name="connsiteY0" fmla="*/ 473075 h 1050925"/>
                    <a:gd name="connsiteX1" fmla="*/ 1628775 w 3276600"/>
                    <a:gd name="connsiteY1" fmla="*/ 0 h 1050925"/>
                    <a:gd name="connsiteX2" fmla="*/ 3276600 w 3276600"/>
                    <a:gd name="connsiteY2" fmla="*/ 495300 h 1050925"/>
                    <a:gd name="connsiteX3" fmla="*/ 1698625 w 3276600"/>
                    <a:gd name="connsiteY3" fmla="*/ 1050925 h 1050925"/>
                    <a:gd name="connsiteX4" fmla="*/ 0 w 3276600"/>
                    <a:gd name="connsiteY4" fmla="*/ 473075 h 1050925"/>
                    <a:gd name="connsiteX0" fmla="*/ 0 w 3276600"/>
                    <a:gd name="connsiteY0" fmla="*/ 473075 h 1050925"/>
                    <a:gd name="connsiteX1" fmla="*/ 1628775 w 3276600"/>
                    <a:gd name="connsiteY1" fmla="*/ 0 h 1050925"/>
                    <a:gd name="connsiteX2" fmla="*/ 3276600 w 3276600"/>
                    <a:gd name="connsiteY2" fmla="*/ 495300 h 1050925"/>
                    <a:gd name="connsiteX3" fmla="*/ 1681956 w 3276600"/>
                    <a:gd name="connsiteY3" fmla="*/ 1050925 h 1050925"/>
                    <a:gd name="connsiteX4" fmla="*/ 0 w 3276600"/>
                    <a:gd name="connsiteY4" fmla="*/ 473075 h 1050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1050925">
                      <a:moveTo>
                        <a:pt x="0" y="473075"/>
                      </a:moveTo>
                      <a:lnTo>
                        <a:pt x="1628775" y="0"/>
                      </a:lnTo>
                      <a:lnTo>
                        <a:pt x="3276600" y="495300"/>
                      </a:lnTo>
                      <a:lnTo>
                        <a:pt x="1681956" y="1050925"/>
                      </a:lnTo>
                      <a:lnTo>
                        <a:pt x="0" y="473075"/>
                      </a:lnTo>
                      <a:close/>
                    </a:path>
                  </a:pathLst>
                </a:custGeom>
                <a:solidFill>
                  <a:schemeClr val="accent1">
                    <a:lumMod val="60000"/>
                    <a:lumOff val="40000"/>
                  </a:schemeClr>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88" name="TextBox 87">
                  <a:extLst>
                    <a:ext uri="{FF2B5EF4-FFF2-40B4-BE49-F238E27FC236}">
                      <a16:creationId xmlns:a16="http://schemas.microsoft.com/office/drawing/2014/main" id="{F1E6AF6D-764D-46B8-9DEB-F29BDC855009}"/>
                    </a:ext>
                  </a:extLst>
                </p:cNvPr>
                <p:cNvSpPr txBox="1"/>
                <p:nvPr/>
              </p:nvSpPr>
              <p:spPr>
                <a:xfrm rot="1279208">
                  <a:off x="4818468" y="4358210"/>
                  <a:ext cx="1051570"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Account Fit</a:t>
                  </a:r>
                </a:p>
              </p:txBody>
            </p:sp>
            <p:sp>
              <p:nvSpPr>
                <p:cNvPr id="89" name="TextBox 88">
                  <a:extLst>
                    <a:ext uri="{FF2B5EF4-FFF2-40B4-BE49-F238E27FC236}">
                      <a16:creationId xmlns:a16="http://schemas.microsoft.com/office/drawing/2014/main" id="{4C060306-DB85-4441-B230-A9C3BACEBD5E}"/>
                    </a:ext>
                  </a:extLst>
                </p:cNvPr>
                <p:cNvSpPr txBox="1"/>
                <p:nvPr/>
              </p:nvSpPr>
              <p:spPr>
                <a:xfrm rot="20295232">
                  <a:off x="6335214" y="4369437"/>
                  <a:ext cx="839974"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Elements</a:t>
                  </a:r>
                </a:p>
              </p:txBody>
            </p:sp>
          </p:grpSp>
          <p:grpSp>
            <p:nvGrpSpPr>
              <p:cNvPr id="120" name="Group 119">
                <a:extLst>
                  <a:ext uri="{FF2B5EF4-FFF2-40B4-BE49-F238E27FC236}">
                    <a16:creationId xmlns:a16="http://schemas.microsoft.com/office/drawing/2014/main" id="{4453E7A2-E294-4625-BE15-F0F5D0574042}"/>
                  </a:ext>
                </a:extLst>
              </p:cNvPr>
              <p:cNvGrpSpPr/>
              <p:nvPr/>
            </p:nvGrpSpPr>
            <p:grpSpPr>
              <a:xfrm>
                <a:off x="4890629" y="1224328"/>
                <a:ext cx="2269678" cy="1917305"/>
                <a:chOff x="4890629" y="1470550"/>
                <a:chExt cx="2269678" cy="1917305"/>
              </a:xfrm>
            </p:grpSpPr>
            <p:grpSp>
              <p:nvGrpSpPr>
                <p:cNvPr id="57" name="Group 56">
                  <a:extLst>
                    <a:ext uri="{FF2B5EF4-FFF2-40B4-BE49-F238E27FC236}">
                      <a16:creationId xmlns:a16="http://schemas.microsoft.com/office/drawing/2014/main" id="{FC1C4294-EA35-43A9-9AD7-3356957A6B7A}"/>
                    </a:ext>
                  </a:extLst>
                </p:cNvPr>
                <p:cNvGrpSpPr/>
                <p:nvPr/>
              </p:nvGrpSpPr>
              <p:grpSpPr>
                <a:xfrm>
                  <a:off x="4890629" y="2307201"/>
                  <a:ext cx="2269678" cy="1080654"/>
                  <a:chOff x="5044712" y="2222203"/>
                  <a:chExt cx="1961512" cy="933929"/>
                </a:xfrm>
              </p:grpSpPr>
              <p:sp>
                <p:nvSpPr>
                  <p:cNvPr id="90" name="Freihandform 46">
                    <a:extLst>
                      <a:ext uri="{FF2B5EF4-FFF2-40B4-BE49-F238E27FC236}">
                        <a16:creationId xmlns:a16="http://schemas.microsoft.com/office/drawing/2014/main" id="{5E0CAAB3-E371-4198-9010-5182CFC9C344}"/>
                      </a:ext>
                    </a:extLst>
                  </p:cNvPr>
                  <p:cNvSpPr/>
                  <p:nvPr/>
                </p:nvSpPr>
                <p:spPr bwMode="gray">
                  <a:xfrm>
                    <a:off x="5044712" y="2327644"/>
                    <a:ext cx="1009381" cy="828488"/>
                  </a:xfrm>
                  <a:custGeom>
                    <a:avLst/>
                    <a:gdLst>
                      <a:gd name="connsiteX0" fmla="*/ 473075 w 1063625"/>
                      <a:gd name="connsiteY0" fmla="*/ 0 h 873125"/>
                      <a:gd name="connsiteX1" fmla="*/ 1063625 w 1063625"/>
                      <a:gd name="connsiteY1" fmla="*/ 133350 h 873125"/>
                      <a:gd name="connsiteX2" fmla="*/ 1063625 w 1063625"/>
                      <a:gd name="connsiteY2" fmla="*/ 873125 h 873125"/>
                      <a:gd name="connsiteX3" fmla="*/ 0 w 1063625"/>
                      <a:gd name="connsiteY3" fmla="*/ 577850 h 873125"/>
                      <a:gd name="connsiteX4" fmla="*/ 473075 w 1063625"/>
                      <a:gd name="connsiteY4" fmla="*/ 0 h 873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25" h="873125">
                        <a:moveTo>
                          <a:pt x="473075" y="0"/>
                        </a:moveTo>
                        <a:lnTo>
                          <a:pt x="1063625" y="133350"/>
                        </a:lnTo>
                        <a:lnTo>
                          <a:pt x="1063625" y="873125"/>
                        </a:lnTo>
                        <a:lnTo>
                          <a:pt x="0" y="577850"/>
                        </a:lnTo>
                        <a:lnTo>
                          <a:pt x="473075" y="0"/>
                        </a:lnTo>
                        <a:close/>
                      </a:path>
                    </a:pathLst>
                  </a:custGeom>
                  <a:solidFill>
                    <a:srgbClr val="525252"/>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91" name="Freihandform 47">
                    <a:extLst>
                      <a:ext uri="{FF2B5EF4-FFF2-40B4-BE49-F238E27FC236}">
                        <a16:creationId xmlns:a16="http://schemas.microsoft.com/office/drawing/2014/main" id="{8AD4CDD2-13CB-4362-B312-5895CA70F1B4}"/>
                      </a:ext>
                    </a:extLst>
                  </p:cNvPr>
                  <p:cNvSpPr/>
                  <p:nvPr/>
                </p:nvSpPr>
                <p:spPr bwMode="gray">
                  <a:xfrm>
                    <a:off x="6051078" y="2342714"/>
                    <a:ext cx="955146" cy="810062"/>
                  </a:xfrm>
                  <a:custGeom>
                    <a:avLst/>
                    <a:gdLst>
                      <a:gd name="connsiteX0" fmla="*/ 0 w 1006475"/>
                      <a:gd name="connsiteY0" fmla="*/ 117475 h 860425"/>
                      <a:gd name="connsiteX1" fmla="*/ 546100 w 1006475"/>
                      <a:gd name="connsiteY1" fmla="*/ 0 h 860425"/>
                      <a:gd name="connsiteX2" fmla="*/ 1006475 w 1006475"/>
                      <a:gd name="connsiteY2" fmla="*/ 577850 h 860425"/>
                      <a:gd name="connsiteX3" fmla="*/ 0 w 1006475"/>
                      <a:gd name="connsiteY3" fmla="*/ 860425 h 860425"/>
                      <a:gd name="connsiteX4" fmla="*/ 0 w 1006475"/>
                      <a:gd name="connsiteY4" fmla="*/ 117475 h 860425"/>
                      <a:gd name="connsiteX0" fmla="*/ 0 w 1006475"/>
                      <a:gd name="connsiteY0" fmla="*/ 117475 h 862961"/>
                      <a:gd name="connsiteX1" fmla="*/ 546100 w 1006475"/>
                      <a:gd name="connsiteY1" fmla="*/ 0 h 862961"/>
                      <a:gd name="connsiteX2" fmla="*/ 1006475 w 1006475"/>
                      <a:gd name="connsiteY2" fmla="*/ 577850 h 862961"/>
                      <a:gd name="connsiteX3" fmla="*/ 0 w 1006475"/>
                      <a:gd name="connsiteY3" fmla="*/ 862961 h 862961"/>
                      <a:gd name="connsiteX4" fmla="*/ 0 w 1006475"/>
                      <a:gd name="connsiteY4" fmla="*/ 117475 h 862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475" h="862961">
                        <a:moveTo>
                          <a:pt x="0" y="117475"/>
                        </a:moveTo>
                        <a:lnTo>
                          <a:pt x="546100" y="0"/>
                        </a:lnTo>
                        <a:lnTo>
                          <a:pt x="1006475" y="577850"/>
                        </a:lnTo>
                        <a:lnTo>
                          <a:pt x="0" y="862961"/>
                        </a:lnTo>
                        <a:cubicBezTo>
                          <a:pt x="1058" y="616369"/>
                          <a:pt x="2117" y="367242"/>
                          <a:pt x="0" y="117475"/>
                        </a:cubicBezTo>
                        <a:close/>
                      </a:path>
                    </a:pathLst>
                  </a:custGeom>
                  <a:solidFill>
                    <a:srgbClr val="2F2F2F"/>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92" name="Freihandform 48">
                    <a:extLst>
                      <a:ext uri="{FF2B5EF4-FFF2-40B4-BE49-F238E27FC236}">
                        <a16:creationId xmlns:a16="http://schemas.microsoft.com/office/drawing/2014/main" id="{647F5151-BDA4-41DD-B3D1-BBA86C0B3C0E}"/>
                      </a:ext>
                    </a:extLst>
                  </p:cNvPr>
                  <p:cNvSpPr/>
                  <p:nvPr/>
                </p:nvSpPr>
                <p:spPr bwMode="gray">
                  <a:xfrm>
                    <a:off x="5491268" y="2222203"/>
                    <a:ext cx="1085193" cy="234990"/>
                  </a:xfrm>
                  <a:custGeom>
                    <a:avLst/>
                    <a:gdLst>
                      <a:gd name="connsiteX0" fmla="*/ 0 w 1133475"/>
                      <a:gd name="connsiteY0" fmla="*/ 111125 h 247650"/>
                      <a:gd name="connsiteX1" fmla="*/ 593725 w 1133475"/>
                      <a:gd name="connsiteY1" fmla="*/ 247650 h 247650"/>
                      <a:gd name="connsiteX2" fmla="*/ 1133475 w 1133475"/>
                      <a:gd name="connsiteY2" fmla="*/ 130175 h 247650"/>
                      <a:gd name="connsiteX3" fmla="*/ 587375 w 1133475"/>
                      <a:gd name="connsiteY3" fmla="*/ 0 h 247650"/>
                      <a:gd name="connsiteX4" fmla="*/ 0 w 1133475"/>
                      <a:gd name="connsiteY4" fmla="*/ 111125 h 247650"/>
                      <a:gd name="connsiteX0" fmla="*/ 0 w 1135984"/>
                      <a:gd name="connsiteY0" fmla="*/ 113633 h 247650"/>
                      <a:gd name="connsiteX1" fmla="*/ 596234 w 1135984"/>
                      <a:gd name="connsiteY1" fmla="*/ 247650 h 247650"/>
                      <a:gd name="connsiteX2" fmla="*/ 1135984 w 1135984"/>
                      <a:gd name="connsiteY2" fmla="*/ 130175 h 247650"/>
                      <a:gd name="connsiteX3" fmla="*/ 589884 w 1135984"/>
                      <a:gd name="connsiteY3" fmla="*/ 0 h 247650"/>
                      <a:gd name="connsiteX4" fmla="*/ 0 w 1135984"/>
                      <a:gd name="connsiteY4" fmla="*/ 113633 h 247650"/>
                      <a:gd name="connsiteX0" fmla="*/ 0 w 1143511"/>
                      <a:gd name="connsiteY0" fmla="*/ 113633 h 247650"/>
                      <a:gd name="connsiteX1" fmla="*/ 596234 w 1143511"/>
                      <a:gd name="connsiteY1" fmla="*/ 247650 h 247650"/>
                      <a:gd name="connsiteX2" fmla="*/ 1143511 w 1143511"/>
                      <a:gd name="connsiteY2" fmla="*/ 127667 h 247650"/>
                      <a:gd name="connsiteX3" fmla="*/ 589884 w 1143511"/>
                      <a:gd name="connsiteY3" fmla="*/ 0 h 247650"/>
                      <a:gd name="connsiteX4" fmla="*/ 0 w 1143511"/>
                      <a:gd name="connsiteY4" fmla="*/ 113633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511" h="247650">
                        <a:moveTo>
                          <a:pt x="0" y="113633"/>
                        </a:moveTo>
                        <a:lnTo>
                          <a:pt x="596234" y="247650"/>
                        </a:lnTo>
                        <a:lnTo>
                          <a:pt x="1143511" y="127667"/>
                        </a:lnTo>
                        <a:lnTo>
                          <a:pt x="589884" y="0"/>
                        </a:lnTo>
                        <a:lnTo>
                          <a:pt x="0" y="113633"/>
                        </a:lnTo>
                        <a:close/>
                      </a:path>
                    </a:pathLst>
                  </a:custGeom>
                  <a:solidFill>
                    <a:srgbClr val="737373"/>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93" name="TextBox 92">
                    <a:extLst>
                      <a:ext uri="{FF2B5EF4-FFF2-40B4-BE49-F238E27FC236}">
                        <a16:creationId xmlns:a16="http://schemas.microsoft.com/office/drawing/2014/main" id="{9D4698FE-E474-4A17-9860-94312DDEF12C}"/>
                      </a:ext>
                    </a:extLst>
                  </p:cNvPr>
                  <p:cNvSpPr txBox="1"/>
                  <p:nvPr/>
                </p:nvSpPr>
                <p:spPr>
                  <a:xfrm rot="947241">
                    <a:off x="5385368" y="2554206"/>
                    <a:ext cx="530723"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Buyer</a:t>
                    </a:r>
                  </a:p>
                </p:txBody>
              </p:sp>
              <p:sp>
                <p:nvSpPr>
                  <p:cNvPr id="94" name="TextBox 93">
                    <a:extLst>
                      <a:ext uri="{FF2B5EF4-FFF2-40B4-BE49-F238E27FC236}">
                        <a16:creationId xmlns:a16="http://schemas.microsoft.com/office/drawing/2014/main" id="{EA5FA659-8DB9-41E4-8C1B-3237FCE5E066}"/>
                      </a:ext>
                    </a:extLst>
                  </p:cNvPr>
                  <p:cNvSpPr txBox="1"/>
                  <p:nvPr/>
                </p:nvSpPr>
                <p:spPr>
                  <a:xfrm rot="20699598">
                    <a:off x="6147015" y="2574274"/>
                    <a:ext cx="611128" cy="246221"/>
                  </a:xfrm>
                  <a:prstGeom prst="rect">
                    <a:avLst/>
                  </a:prstGeom>
                  <a:noFill/>
                </p:spPr>
                <p:txBody>
                  <a:bodyPr wrap="none" lIns="0" tIns="0" rIns="0" bIns="0" anchor="b" anchorCtr="0">
                    <a:spAutoFit/>
                  </a:bodyPr>
                  <a:lstStyle/>
                  <a:p>
                    <a:pPr marL="0" marR="0" lvl="0" indent="0" algn="ctr"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Intent </a:t>
                    </a:r>
                  </a:p>
                </p:txBody>
              </p:sp>
            </p:grpSp>
            <p:grpSp>
              <p:nvGrpSpPr>
                <p:cNvPr id="59" name="Group 58">
                  <a:extLst>
                    <a:ext uri="{FF2B5EF4-FFF2-40B4-BE49-F238E27FC236}">
                      <a16:creationId xmlns:a16="http://schemas.microsoft.com/office/drawing/2014/main" id="{62CA24BE-8C18-4585-8F0E-2F971C2EA14E}"/>
                    </a:ext>
                  </a:extLst>
                </p:cNvPr>
                <p:cNvGrpSpPr/>
                <p:nvPr/>
              </p:nvGrpSpPr>
              <p:grpSpPr>
                <a:xfrm>
                  <a:off x="5384510" y="1470550"/>
                  <a:ext cx="1281916" cy="937164"/>
                  <a:chOff x="5423685" y="1329664"/>
                  <a:chExt cx="1281916" cy="937164"/>
                </a:xfrm>
              </p:grpSpPr>
              <p:grpSp>
                <p:nvGrpSpPr>
                  <p:cNvPr id="49" name="Group 48">
                    <a:extLst>
                      <a:ext uri="{FF2B5EF4-FFF2-40B4-BE49-F238E27FC236}">
                        <a16:creationId xmlns:a16="http://schemas.microsoft.com/office/drawing/2014/main" id="{BE719ADC-0F9F-4CDC-810B-855BD8AC63BB}"/>
                      </a:ext>
                    </a:extLst>
                  </p:cNvPr>
                  <p:cNvGrpSpPr/>
                  <p:nvPr/>
                </p:nvGrpSpPr>
                <p:grpSpPr>
                  <a:xfrm>
                    <a:off x="5423685" y="1329664"/>
                    <a:ext cx="1281916" cy="937164"/>
                    <a:chOff x="5605154" y="1462329"/>
                    <a:chExt cx="918977" cy="671833"/>
                  </a:xfrm>
                </p:grpSpPr>
                <p:sp>
                  <p:nvSpPr>
                    <p:cNvPr id="95" name="Freihandform 44">
                      <a:extLst>
                        <a:ext uri="{FF2B5EF4-FFF2-40B4-BE49-F238E27FC236}">
                          <a16:creationId xmlns:a16="http://schemas.microsoft.com/office/drawing/2014/main" id="{BE1940C4-B201-4152-8194-1959D77D6105}"/>
                        </a:ext>
                      </a:extLst>
                    </p:cNvPr>
                    <p:cNvSpPr/>
                    <p:nvPr/>
                  </p:nvSpPr>
                  <p:spPr bwMode="gray">
                    <a:xfrm>
                      <a:off x="5605154" y="1465346"/>
                      <a:ext cx="476067" cy="668816"/>
                    </a:xfrm>
                    <a:custGeom>
                      <a:avLst/>
                      <a:gdLst>
                        <a:gd name="connsiteX0" fmla="*/ 488950 w 501650"/>
                        <a:gd name="connsiteY0" fmla="*/ 0 h 704850"/>
                        <a:gd name="connsiteX1" fmla="*/ 0 w 501650"/>
                        <a:gd name="connsiteY1" fmla="*/ 590550 h 704850"/>
                        <a:gd name="connsiteX2" fmla="*/ 501650 w 501650"/>
                        <a:gd name="connsiteY2" fmla="*/ 704850 h 704850"/>
                        <a:gd name="connsiteX3" fmla="*/ 488950 w 501650"/>
                        <a:gd name="connsiteY3" fmla="*/ 0 h 704850"/>
                      </a:gdLst>
                      <a:ahLst/>
                      <a:cxnLst>
                        <a:cxn ang="0">
                          <a:pos x="connsiteX0" y="connsiteY0"/>
                        </a:cxn>
                        <a:cxn ang="0">
                          <a:pos x="connsiteX1" y="connsiteY1"/>
                        </a:cxn>
                        <a:cxn ang="0">
                          <a:pos x="connsiteX2" y="connsiteY2"/>
                        </a:cxn>
                        <a:cxn ang="0">
                          <a:pos x="connsiteX3" y="connsiteY3"/>
                        </a:cxn>
                      </a:cxnLst>
                      <a:rect l="l" t="t" r="r" b="b"/>
                      <a:pathLst>
                        <a:path w="501650" h="704850">
                          <a:moveTo>
                            <a:pt x="488950" y="0"/>
                          </a:moveTo>
                          <a:lnTo>
                            <a:pt x="0" y="590550"/>
                          </a:lnTo>
                          <a:lnTo>
                            <a:pt x="501650" y="704850"/>
                          </a:lnTo>
                          <a:lnTo>
                            <a:pt x="488950" y="0"/>
                          </a:lnTo>
                          <a:close/>
                        </a:path>
                      </a:pathLst>
                    </a:custGeom>
                    <a:solidFill>
                      <a:srgbClr val="0078D7"/>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sp>
                  <p:nvSpPr>
                    <p:cNvPr id="96" name="Freihandform 45">
                      <a:extLst>
                        <a:ext uri="{FF2B5EF4-FFF2-40B4-BE49-F238E27FC236}">
                          <a16:creationId xmlns:a16="http://schemas.microsoft.com/office/drawing/2014/main" id="{03F9AB41-9762-4B22-B011-CA94984AD9AB}"/>
                        </a:ext>
                      </a:extLst>
                    </p:cNvPr>
                    <p:cNvSpPr/>
                    <p:nvPr/>
                  </p:nvSpPr>
                  <p:spPr bwMode="gray">
                    <a:xfrm>
                      <a:off x="6069156" y="1462329"/>
                      <a:ext cx="454975" cy="671828"/>
                    </a:xfrm>
                    <a:custGeom>
                      <a:avLst/>
                      <a:gdLst>
                        <a:gd name="connsiteX0" fmla="*/ 0 w 479425"/>
                        <a:gd name="connsiteY0" fmla="*/ 0 h 708025"/>
                        <a:gd name="connsiteX1" fmla="*/ 9525 w 479425"/>
                        <a:gd name="connsiteY1" fmla="*/ 708025 h 708025"/>
                        <a:gd name="connsiteX2" fmla="*/ 479425 w 479425"/>
                        <a:gd name="connsiteY2" fmla="*/ 609600 h 708025"/>
                        <a:gd name="connsiteX3" fmla="*/ 0 w 479425"/>
                        <a:gd name="connsiteY3" fmla="*/ 0 h 708025"/>
                      </a:gdLst>
                      <a:ahLst/>
                      <a:cxnLst>
                        <a:cxn ang="0">
                          <a:pos x="connsiteX0" y="connsiteY0"/>
                        </a:cxn>
                        <a:cxn ang="0">
                          <a:pos x="connsiteX1" y="connsiteY1"/>
                        </a:cxn>
                        <a:cxn ang="0">
                          <a:pos x="connsiteX2" y="connsiteY2"/>
                        </a:cxn>
                        <a:cxn ang="0">
                          <a:pos x="connsiteX3" y="connsiteY3"/>
                        </a:cxn>
                      </a:cxnLst>
                      <a:rect l="l" t="t" r="r" b="b"/>
                      <a:pathLst>
                        <a:path w="479425" h="708025">
                          <a:moveTo>
                            <a:pt x="0" y="0"/>
                          </a:moveTo>
                          <a:lnTo>
                            <a:pt x="9525" y="708025"/>
                          </a:lnTo>
                          <a:lnTo>
                            <a:pt x="479425" y="609600"/>
                          </a:lnTo>
                          <a:lnTo>
                            <a:pt x="0" y="0"/>
                          </a:lnTo>
                          <a:close/>
                        </a:path>
                      </a:pathLst>
                    </a:custGeom>
                    <a:solidFill>
                      <a:srgbClr val="243A5E"/>
                    </a:solidFill>
                    <a:ln w="31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71971" rIns="91401" bIns="45707" numCol="1" spcCol="0" rtlCol="0" fromWordArt="0" anchor="t" anchorCtr="0" forceAA="0" compatLnSpc="1">
                      <a:prstTxWarp prst="textNoShape">
                        <a:avLst/>
                      </a:prstTxWarp>
                      <a:noAutofit/>
                    </a:bodyPr>
                    <a:lstStyle/>
                    <a:p>
                      <a:pPr marL="0" marR="0" lvl="0" indent="0" algn="ctr" defTabSz="91426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53535"/>
                        </a:solidFill>
                        <a:effectLst/>
                        <a:uLnTx/>
                        <a:uFillTx/>
                        <a:latin typeface="Arial" panose="020B0604020202020204" pitchFamily="34" charset="0"/>
                        <a:ea typeface="+mn-ea"/>
                        <a:cs typeface="Arial" panose="020B0604020202020204" pitchFamily="34" charset="0"/>
                      </a:endParaRPr>
                    </a:p>
                  </p:txBody>
                </p:sp>
              </p:grpSp>
              <p:sp>
                <p:nvSpPr>
                  <p:cNvPr id="97" name="Rectangle 96">
                    <a:extLst>
                      <a:ext uri="{FF2B5EF4-FFF2-40B4-BE49-F238E27FC236}">
                        <a16:creationId xmlns:a16="http://schemas.microsoft.com/office/drawing/2014/main" id="{EC87FF7F-2B67-4944-B63B-82925A4BDA19}"/>
                      </a:ext>
                    </a:extLst>
                  </p:cNvPr>
                  <p:cNvSpPr/>
                  <p:nvPr/>
                </p:nvSpPr>
                <p:spPr>
                  <a:xfrm>
                    <a:off x="5797217" y="1698567"/>
                    <a:ext cx="586827" cy="443198"/>
                  </a:xfrm>
                  <a:prstGeom prst="rect">
                    <a:avLst/>
                  </a:prstGeom>
                </p:spPr>
                <p:txBody>
                  <a:bodyPr wrap="non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a:rPr>
                      <a:t>Buyer</a:t>
                    </a:r>
                    <a:r>
                      <a:rPr kumimoji="0" lang="en-US" sz="1600" b="0" i="0" u="none" strike="noStrike" kern="1200" cap="none" spc="0" normalizeH="0" baseline="0" noProof="0" dirty="0">
                        <a:ln>
                          <a:noFill/>
                        </a:ln>
                        <a:solidFill>
                          <a:srgbClr val="353535"/>
                        </a:solidFill>
                        <a:effectLst/>
                        <a:uLnTx/>
                        <a:uFillTx/>
                        <a:latin typeface="Segoe UI Semibold"/>
                        <a:ea typeface="+mn-ea"/>
                        <a:cs typeface="Segoe UI"/>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a:rPr>
                      <a:t>Intent</a:t>
                    </a:r>
                  </a:p>
                </p:txBody>
              </p:sp>
            </p:grpSp>
          </p:grpSp>
        </p:grpSp>
      </p:gr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11018520" cy="430887"/>
          </a:xfrm>
        </p:spPr>
        <p:txBody>
          <a:bodyPr/>
          <a:lstStyle/>
          <a:p>
            <a:r>
              <a:rPr lang="en-US" sz="2700" dirty="0"/>
              <a:t>AI &amp; ML driven predictive models</a:t>
            </a:r>
          </a:p>
        </p:txBody>
      </p:sp>
      <p:grpSp>
        <p:nvGrpSpPr>
          <p:cNvPr id="134" name="Group 133">
            <a:extLst>
              <a:ext uri="{FF2B5EF4-FFF2-40B4-BE49-F238E27FC236}">
                <a16:creationId xmlns:a16="http://schemas.microsoft.com/office/drawing/2014/main" id="{8C8C0751-5005-4151-863B-6500C5F1A53F}"/>
              </a:ext>
              <a:ext uri="{C183D7F6-B498-43B3-948B-1728B52AA6E4}">
                <adec:decorative xmlns:adec="http://schemas.microsoft.com/office/drawing/2017/decorative" val="1"/>
              </a:ext>
            </a:extLst>
          </p:cNvPr>
          <p:cNvGrpSpPr/>
          <p:nvPr/>
        </p:nvGrpSpPr>
        <p:grpSpPr>
          <a:xfrm>
            <a:off x="588263" y="1393480"/>
            <a:ext cx="3000821" cy="4075992"/>
            <a:chOff x="588263" y="1470550"/>
            <a:chExt cx="3000821" cy="4075992"/>
          </a:xfrm>
        </p:grpSpPr>
        <p:sp>
          <p:nvSpPr>
            <p:cNvPr id="98" name="TextBox 97">
              <a:extLst>
                <a:ext uri="{FF2B5EF4-FFF2-40B4-BE49-F238E27FC236}">
                  <a16:creationId xmlns:a16="http://schemas.microsoft.com/office/drawing/2014/main" id="{299260A9-AC71-49C2-93A4-EB569972E0B5}"/>
                </a:ext>
              </a:extLst>
            </p:cNvPr>
            <p:cNvSpPr txBox="1"/>
            <p:nvPr/>
          </p:nvSpPr>
          <p:spPr>
            <a:xfrm>
              <a:off x="588263" y="1470550"/>
              <a:ext cx="1772921"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Social engagement</a:t>
              </a:r>
            </a:p>
          </p:txBody>
        </p:sp>
        <p:sp>
          <p:nvSpPr>
            <p:cNvPr id="99" name="TextBox 98">
              <a:extLst>
                <a:ext uri="{FF2B5EF4-FFF2-40B4-BE49-F238E27FC236}">
                  <a16:creationId xmlns:a16="http://schemas.microsoft.com/office/drawing/2014/main" id="{65BDC6C9-06EC-49E5-BBE7-6C5E498E6371}"/>
                </a:ext>
              </a:extLst>
            </p:cNvPr>
            <p:cNvSpPr txBox="1"/>
            <p:nvPr/>
          </p:nvSpPr>
          <p:spPr>
            <a:xfrm>
              <a:off x="588263" y="1891358"/>
              <a:ext cx="1502591" cy="1686616"/>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Behavior elements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Browsing patterns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Job postings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Blogs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Skills Profiles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Content downloads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Conferences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Social Engagement</a:t>
              </a:r>
            </a:p>
          </p:txBody>
        </p:sp>
        <p:sp>
          <p:nvSpPr>
            <p:cNvPr id="105" name="TextBox 104">
              <a:extLst>
                <a:ext uri="{FF2B5EF4-FFF2-40B4-BE49-F238E27FC236}">
                  <a16:creationId xmlns:a16="http://schemas.microsoft.com/office/drawing/2014/main" id="{55EAD6F7-FDBB-4276-B2A8-E887192BFC92}"/>
                </a:ext>
              </a:extLst>
            </p:cNvPr>
            <p:cNvSpPr txBox="1"/>
            <p:nvPr/>
          </p:nvSpPr>
          <p:spPr>
            <a:xfrm>
              <a:off x="588263" y="3886933"/>
              <a:ext cx="3000821"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Win/Loss MS sales &amp; CRM data</a:t>
              </a:r>
            </a:p>
          </p:txBody>
        </p:sp>
        <p:sp>
          <p:nvSpPr>
            <p:cNvPr id="106" name="TextBox 105">
              <a:extLst>
                <a:ext uri="{FF2B5EF4-FFF2-40B4-BE49-F238E27FC236}">
                  <a16:creationId xmlns:a16="http://schemas.microsoft.com/office/drawing/2014/main" id="{8C23619A-A01F-4201-891A-D740705F6DCF}"/>
                </a:ext>
              </a:extLst>
            </p:cNvPr>
            <p:cNvSpPr txBox="1"/>
            <p:nvPr/>
          </p:nvSpPr>
          <p:spPr>
            <a:xfrm>
              <a:off x="588263" y="4307741"/>
              <a:ext cx="2698880" cy="1238801"/>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Sales elements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Sales historical revenues/products,</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sales opportunities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Win/Loss factors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Products owned, activated, consumed</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100+ additional variables</a:t>
              </a:r>
            </a:p>
          </p:txBody>
        </p:sp>
        <p:grpSp>
          <p:nvGrpSpPr>
            <p:cNvPr id="131" name="Group 130">
              <a:extLst>
                <a:ext uri="{FF2B5EF4-FFF2-40B4-BE49-F238E27FC236}">
                  <a16:creationId xmlns:a16="http://schemas.microsoft.com/office/drawing/2014/main" id="{2E8E6EEC-EF4F-4366-BF58-0D16FAF90645}"/>
                </a:ext>
              </a:extLst>
            </p:cNvPr>
            <p:cNvGrpSpPr/>
            <p:nvPr/>
          </p:nvGrpSpPr>
          <p:grpSpPr>
            <a:xfrm>
              <a:off x="588263" y="1804064"/>
              <a:ext cx="2838753" cy="2416383"/>
              <a:chOff x="588263" y="1804064"/>
              <a:chExt cx="3293783" cy="2416383"/>
            </a:xfrm>
          </p:grpSpPr>
          <p:cxnSp>
            <p:nvCxnSpPr>
              <p:cNvPr id="100" name="Straight Connector 99">
                <a:extLst>
                  <a:ext uri="{FF2B5EF4-FFF2-40B4-BE49-F238E27FC236}">
                    <a16:creationId xmlns:a16="http://schemas.microsoft.com/office/drawing/2014/main" id="{53688B58-A1ED-4CA1-9803-9CB966C7F0F9}"/>
                  </a:ext>
                </a:extLst>
              </p:cNvPr>
              <p:cNvCxnSpPr>
                <a:cxnSpLocks/>
              </p:cNvCxnSpPr>
              <p:nvPr/>
            </p:nvCxnSpPr>
            <p:spPr>
              <a:xfrm>
                <a:off x="588263" y="1804064"/>
                <a:ext cx="3293783"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E4557C6-82BD-46BC-848D-5ED1FC2BB227}"/>
                  </a:ext>
                </a:extLst>
              </p:cNvPr>
              <p:cNvCxnSpPr>
                <a:cxnSpLocks/>
              </p:cNvCxnSpPr>
              <p:nvPr/>
            </p:nvCxnSpPr>
            <p:spPr>
              <a:xfrm>
                <a:off x="588263" y="4220447"/>
                <a:ext cx="3293783"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C753C7C6-4189-4D48-83D3-4539EC431AA9}"/>
              </a:ext>
              <a:ext uri="{C183D7F6-B498-43B3-948B-1728B52AA6E4}">
                <adec:decorative xmlns:adec="http://schemas.microsoft.com/office/drawing/2017/decorative" val="1"/>
              </a:ext>
            </a:extLst>
          </p:cNvPr>
          <p:cNvGrpSpPr/>
          <p:nvPr/>
        </p:nvGrpSpPr>
        <p:grpSpPr>
          <a:xfrm>
            <a:off x="8436863" y="1147258"/>
            <a:ext cx="3254995" cy="5100888"/>
            <a:chOff x="8436863" y="1224328"/>
            <a:chExt cx="3254995" cy="5100888"/>
          </a:xfrm>
        </p:grpSpPr>
        <p:sp>
          <p:nvSpPr>
            <p:cNvPr id="110" name="TextBox 109">
              <a:extLst>
                <a:ext uri="{FF2B5EF4-FFF2-40B4-BE49-F238E27FC236}">
                  <a16:creationId xmlns:a16="http://schemas.microsoft.com/office/drawing/2014/main" id="{223D9393-D070-4E12-BD83-3FE98533B394}"/>
                </a:ext>
              </a:extLst>
            </p:cNvPr>
            <p:cNvSpPr txBox="1"/>
            <p:nvPr/>
          </p:nvSpPr>
          <p:spPr>
            <a:xfrm>
              <a:off x="8436863" y="1224328"/>
              <a:ext cx="1989712" cy="492443"/>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Browsing patterns &amp;</a:t>
              </a:r>
              <a:br>
                <a:rPr kumimoji="0" lang="en-US" sz="16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content consumption</a:t>
              </a:r>
            </a:p>
          </p:txBody>
        </p:sp>
        <p:sp>
          <p:nvSpPr>
            <p:cNvPr id="111" name="TextBox 110">
              <a:extLst>
                <a:ext uri="{FF2B5EF4-FFF2-40B4-BE49-F238E27FC236}">
                  <a16:creationId xmlns:a16="http://schemas.microsoft.com/office/drawing/2014/main" id="{AF2BC561-1CB6-4918-992E-C8578A626676}"/>
                </a:ext>
              </a:extLst>
            </p:cNvPr>
            <p:cNvSpPr txBox="1"/>
            <p:nvPr/>
          </p:nvSpPr>
          <p:spPr>
            <a:xfrm>
              <a:off x="8436863" y="1891358"/>
              <a:ext cx="3142207" cy="1686616"/>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Solution categories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productivity</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platform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CRM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ERP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Mobile device mgmt. and security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Database–BI/Analytics, data modernization</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Voice</a:t>
              </a:r>
            </a:p>
          </p:txBody>
        </p:sp>
        <p:sp>
          <p:nvSpPr>
            <p:cNvPr id="112" name="TextBox 111">
              <a:extLst>
                <a:ext uri="{FF2B5EF4-FFF2-40B4-BE49-F238E27FC236}">
                  <a16:creationId xmlns:a16="http://schemas.microsoft.com/office/drawing/2014/main" id="{0D0B5B24-3277-4623-8FCC-7DEF7C836C2F}"/>
                </a:ext>
              </a:extLst>
            </p:cNvPr>
            <p:cNvSpPr txBox="1"/>
            <p:nvPr/>
          </p:nvSpPr>
          <p:spPr>
            <a:xfrm>
              <a:off x="8436863" y="3886933"/>
              <a:ext cx="3254994" cy="246221"/>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Firmographics &amp; technology install</a:t>
              </a:r>
            </a:p>
          </p:txBody>
        </p:sp>
        <p:sp>
          <p:nvSpPr>
            <p:cNvPr id="113" name="TextBox 112">
              <a:extLst>
                <a:ext uri="{FF2B5EF4-FFF2-40B4-BE49-F238E27FC236}">
                  <a16:creationId xmlns:a16="http://schemas.microsoft.com/office/drawing/2014/main" id="{B00A9CB6-C1A8-46A5-9CF2-A377E89D4E5A}"/>
                </a:ext>
              </a:extLst>
            </p:cNvPr>
            <p:cNvSpPr txBox="1"/>
            <p:nvPr/>
          </p:nvSpPr>
          <p:spPr>
            <a:xfrm>
              <a:off x="8436863" y="4307741"/>
              <a:ext cx="3126433" cy="2017475"/>
            </a:xfrm>
            <a:prstGeom prst="rect">
              <a:avLst/>
            </a:prstGeom>
            <a:noFill/>
          </p:spPr>
          <p:txBody>
            <a:bodyPr wrap="none" lIns="0" tIns="0" rIns="0" bIns="0">
              <a:spAutoFit/>
            </a:bodyPr>
            <a:lstStyle/>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External firmographics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Company size </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 of employees</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Recent funding events </a:t>
              </a:r>
            </a:p>
            <a:p>
              <a:pPr marL="137160" marR="0" lvl="0" indent="-137160" algn="l" defTabSz="850575"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Hiring</a:t>
              </a:r>
            </a:p>
            <a:p>
              <a:pPr marL="0" marR="0" lvl="0" indent="0" algn="l" defTabSz="85057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Install Data</a:t>
              </a:r>
            </a:p>
            <a:p>
              <a:pPr marL="137160" marR="0" lvl="0" indent="-137160" algn="l" defTabSz="850575"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3rd party technology profile data racking of</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3,000+ technologies/installed bases publicly</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accessible data</a:t>
              </a:r>
            </a:p>
          </p:txBody>
        </p:sp>
        <p:cxnSp>
          <p:nvCxnSpPr>
            <p:cNvPr id="114" name="Straight Connector 113">
              <a:extLst>
                <a:ext uri="{FF2B5EF4-FFF2-40B4-BE49-F238E27FC236}">
                  <a16:creationId xmlns:a16="http://schemas.microsoft.com/office/drawing/2014/main" id="{FC305853-F562-4BF5-A918-74FFDEF52707}"/>
                </a:ext>
              </a:extLst>
            </p:cNvPr>
            <p:cNvCxnSpPr>
              <a:cxnSpLocks/>
            </p:cNvCxnSpPr>
            <p:nvPr/>
          </p:nvCxnSpPr>
          <p:spPr>
            <a:xfrm>
              <a:off x="8436864" y="1804064"/>
              <a:ext cx="3254994"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D95DF7E-CF76-42B7-A0D6-A9096505CF11}"/>
                </a:ext>
              </a:extLst>
            </p:cNvPr>
            <p:cNvCxnSpPr>
              <a:cxnSpLocks/>
            </p:cNvCxnSpPr>
            <p:nvPr/>
          </p:nvCxnSpPr>
          <p:spPr>
            <a:xfrm>
              <a:off x="8436864" y="4220447"/>
              <a:ext cx="3254994"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542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42" presetClass="path" presetSubtype="0" decel="100000" fill="hold" nodeType="withEffect">
                                  <p:stCondLst>
                                    <p:cond delay="0"/>
                                  </p:stCondLst>
                                  <p:childTnLst>
                                    <p:animMotion origin="layout" path="M -1.25E-6 -1.85185E-6 L -1.25E-6 0.0213 " pathEditMode="relative" rAng="0" ptsTypes="AA">
                                      <p:cBhvr>
                                        <p:cTn id="9" dur="500" spd="-100000" fill="hold"/>
                                        <p:tgtEl>
                                          <p:spTgt spid="124"/>
                                        </p:tgtEl>
                                        <p:attrNameLst>
                                          <p:attrName>ppt_x</p:attrName>
                                          <p:attrName>ppt_y</p:attrName>
                                        </p:attrNameLst>
                                      </p:cBhvr>
                                      <p:rCtr x="0" y="1065"/>
                                    </p:animMotion>
                                  </p:childTnLst>
                                </p:cTn>
                              </p:par>
                              <p:par>
                                <p:cTn id="10" presetID="10" presetClass="entr" presetSubtype="0" fill="hold" nodeType="withEffect">
                                  <p:stCondLst>
                                    <p:cond delay="5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42" presetClass="path" presetSubtype="0" decel="100000" fill="hold" nodeType="withEffect">
                                  <p:stCondLst>
                                    <p:cond delay="500"/>
                                  </p:stCondLst>
                                  <p:childTnLst>
                                    <p:animMotion origin="layout" path="M 8.33333E-7 -3.7037E-6 L 0.02461 -3.7037E-6 " pathEditMode="relative" rAng="0" ptsTypes="AA">
                                      <p:cBhvr>
                                        <p:cTn id="14" dur="500" spd="-100000" fill="hold"/>
                                        <p:tgtEl>
                                          <p:spTgt spid="134"/>
                                        </p:tgtEl>
                                        <p:attrNameLst>
                                          <p:attrName>ppt_x</p:attrName>
                                          <p:attrName>ppt_y</p:attrName>
                                        </p:attrNameLst>
                                      </p:cBhvr>
                                      <p:rCtr x="1224" y="0"/>
                                    </p:animMotion>
                                  </p:childTnLst>
                                </p:cTn>
                              </p:par>
                              <p:par>
                                <p:cTn id="15" presetID="10" presetClass="entr" presetSubtype="0" fill="hold" nodeType="withEffect">
                                  <p:stCondLst>
                                    <p:cond delay="5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par>
                                <p:cTn id="18" presetID="42" presetClass="path" presetSubtype="0" decel="100000" fill="hold" nodeType="withEffect">
                                  <p:stCondLst>
                                    <p:cond delay="500"/>
                                  </p:stCondLst>
                                  <p:childTnLst>
                                    <p:animMotion origin="layout" path="M -8.33333E-7 -3.7037E-7 L -0.0276 0.00162 " pathEditMode="relative" rAng="0" ptsTypes="AA">
                                      <p:cBhvr>
                                        <p:cTn id="19" dur="500" spd="-100000" fill="hold"/>
                                        <p:tgtEl>
                                          <p:spTgt spid="133"/>
                                        </p:tgtEl>
                                        <p:attrNameLst>
                                          <p:attrName>ppt_x</p:attrName>
                                          <p:attrName>ppt_y</p:attrName>
                                        </p:attrNameLst>
                                      </p:cBhvr>
                                      <p:rCtr x="-138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11018520" cy="430887"/>
          </a:xfrm>
        </p:spPr>
        <p:txBody>
          <a:bodyPr/>
          <a:lstStyle/>
          <a:p>
            <a:r>
              <a:rPr lang="en-US" sz="2700" dirty="0"/>
              <a:t>CloudAscent propensity how to leverage</a:t>
            </a:r>
          </a:p>
        </p:txBody>
      </p:sp>
      <p:graphicFrame>
        <p:nvGraphicFramePr>
          <p:cNvPr id="34" name="Table 36">
            <a:extLst>
              <a:ext uri="{FF2B5EF4-FFF2-40B4-BE49-F238E27FC236}">
                <a16:creationId xmlns:a16="http://schemas.microsoft.com/office/drawing/2014/main" id="{1724DC84-D6ED-4631-9A7A-7C2853BA91D4}"/>
              </a:ext>
            </a:extLst>
          </p:cNvPr>
          <p:cNvGraphicFramePr>
            <a:graphicFrameLocks noGrp="1"/>
          </p:cNvGraphicFramePr>
          <p:nvPr/>
        </p:nvGraphicFramePr>
        <p:xfrm>
          <a:off x="6117267" y="1440375"/>
          <a:ext cx="5486470" cy="4832343"/>
        </p:xfrm>
        <a:graphic>
          <a:graphicData uri="http://schemas.openxmlformats.org/drawingml/2006/table">
            <a:tbl>
              <a:tblPr firstRow="1" bandRow="1">
                <a:tableStyleId>{5C22544A-7EE6-4342-B048-85BDC9FD1C3A}</a:tableStyleId>
              </a:tblPr>
              <a:tblGrid>
                <a:gridCol w="2743235">
                  <a:extLst>
                    <a:ext uri="{9D8B030D-6E8A-4147-A177-3AD203B41FA5}">
                      <a16:colId xmlns:a16="http://schemas.microsoft.com/office/drawing/2014/main" val="1842016576"/>
                    </a:ext>
                  </a:extLst>
                </a:gridCol>
                <a:gridCol w="2743235">
                  <a:extLst>
                    <a:ext uri="{9D8B030D-6E8A-4147-A177-3AD203B41FA5}">
                      <a16:colId xmlns:a16="http://schemas.microsoft.com/office/drawing/2014/main" val="1622152068"/>
                    </a:ext>
                  </a:extLst>
                </a:gridCol>
              </a:tblGrid>
              <a:tr h="1198836">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bg1"/>
                              </a:gs>
                              <a:gs pos="100000">
                                <a:schemeClr val="bg1"/>
                              </a:gs>
                            </a:gsLst>
                            <a:lin ang="5400000" scaled="1"/>
                          </a:gradFill>
                          <a:latin typeface="+mj-lt"/>
                          <a:cs typeface="Segoe UI" panose="020B0502040204020203" pitchFamily="34" charset="0"/>
                        </a:rPr>
                        <a:t>Act now</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bg1"/>
                              </a:gs>
                              <a:gs pos="100000">
                                <a:schemeClr val="bg1"/>
                              </a:gs>
                            </a:gsLst>
                            <a:lin ang="5400000" scaled="1"/>
                          </a:gradFill>
                          <a:latin typeface="+mn-lt"/>
                          <a:cs typeface="Segoe UI" panose="020B0502040204020203" pitchFamily="34" charset="0"/>
                        </a:rPr>
                        <a:t>Sales ready customers-target with outbound tele     </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3C6A"/>
                    </a:solidFill>
                  </a:tcPr>
                </a:tc>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bg1"/>
                              </a:gs>
                              <a:gs pos="100000">
                                <a:schemeClr val="bg1"/>
                              </a:gs>
                            </a:gsLst>
                            <a:lin ang="5400000" scaled="1"/>
                          </a:gradFill>
                          <a:latin typeface="+mj-lt"/>
                          <a:ea typeface="+mn-ea"/>
                          <a:cs typeface="Segoe UI" panose="020B0502040204020203" pitchFamily="34" charset="0"/>
                        </a:rPr>
                        <a:t>Sales Team</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bg1"/>
                              </a:gs>
                              <a:gs pos="100000">
                                <a:schemeClr val="bg1"/>
                              </a:gs>
                            </a:gsLst>
                            <a:lin ang="5400000" scaled="1"/>
                          </a:gradFill>
                          <a:latin typeface="+mn-lt"/>
                          <a:cs typeface="Segoe UI" panose="020B0502040204020203" pitchFamily="34" charset="0"/>
                        </a:rPr>
                        <a:t>C</a:t>
                      </a:r>
                      <a:r>
                        <a:rPr lang="en-US" sz="1300" b="0" kern="1200" dirty="0">
                          <a:gradFill>
                            <a:gsLst>
                              <a:gs pos="0">
                                <a:schemeClr val="bg1"/>
                              </a:gs>
                              <a:gs pos="100000">
                                <a:schemeClr val="bg1"/>
                              </a:gs>
                            </a:gsLst>
                            <a:lin ang="5400000" scaled="1"/>
                          </a:gradFill>
                          <a:latin typeface="+mn-lt"/>
                          <a:ea typeface="+mn-ea"/>
                          <a:cs typeface="Segoe UI" panose="020B0502040204020203" pitchFamily="34" charset="0"/>
                        </a:rPr>
                        <a:t>all to action to map into local CRM and engage if its not on the current pipeline</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3C6A"/>
                    </a:solidFill>
                  </a:tcPr>
                </a:tc>
                <a:extLst>
                  <a:ext uri="{0D108BD9-81ED-4DB2-BD59-A6C34878D82A}">
                    <a16:rowId xmlns:a16="http://schemas.microsoft.com/office/drawing/2014/main" val="2660992612"/>
                  </a:ext>
                </a:extLst>
              </a:tr>
              <a:tr h="1322508">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bg1"/>
                              </a:gs>
                              <a:gs pos="100000">
                                <a:schemeClr val="bg1"/>
                              </a:gs>
                            </a:gsLst>
                            <a:lin ang="5400000" scaled="1"/>
                          </a:gradFill>
                          <a:latin typeface="+mj-lt"/>
                          <a:ea typeface="+mn-ea"/>
                          <a:cs typeface="Segoe UI" panose="020B0502040204020203" pitchFamily="34" charset="0"/>
                        </a:rPr>
                        <a:t>Evaluate</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bg1"/>
                              </a:gs>
                              <a:gs pos="100000">
                                <a:schemeClr val="bg1"/>
                              </a:gs>
                            </a:gsLst>
                            <a:lin ang="5400000" scaled="1"/>
                          </a:gradFill>
                          <a:latin typeface="+mn-lt"/>
                          <a:cs typeface="Segoe UI" panose="020B0502040204020203" pitchFamily="34" charset="0"/>
                        </a:rPr>
                        <a:t>Marketing ready customers-target with multi-channel marketing</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5A9F"/>
                    </a:solidFill>
                  </a:tcPr>
                </a:tc>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bg1"/>
                              </a:gs>
                              <a:gs pos="100000">
                                <a:schemeClr val="bg1"/>
                              </a:gs>
                            </a:gsLst>
                            <a:lin ang="5400000" scaled="1"/>
                          </a:gradFill>
                          <a:latin typeface="+mj-lt"/>
                          <a:ea typeface="+mn-ea"/>
                          <a:cs typeface="Segoe UI" panose="020B0502040204020203" pitchFamily="34" charset="0"/>
                        </a:rPr>
                        <a:t>Marketing Team</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bg1"/>
                              </a:gs>
                              <a:gs pos="100000">
                                <a:schemeClr val="bg1"/>
                              </a:gs>
                            </a:gsLst>
                            <a:lin ang="5400000" scaled="1"/>
                          </a:gradFill>
                          <a:latin typeface="+mn-lt"/>
                          <a:cs typeface="Segoe UI" panose="020B0502040204020203" pitchFamily="34" charset="0"/>
                        </a:rPr>
                        <a:t>Target with paid campaigns-Send materials to download and learn more</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5A9F"/>
                    </a:solidFill>
                  </a:tcPr>
                </a:tc>
                <a:extLst>
                  <a:ext uri="{0D108BD9-81ED-4DB2-BD59-A6C34878D82A}">
                    <a16:rowId xmlns:a16="http://schemas.microsoft.com/office/drawing/2014/main" val="1932438639"/>
                  </a:ext>
                </a:extLst>
              </a:tr>
              <a:tr h="1243502">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tx1"/>
                              </a:gs>
                              <a:gs pos="100000">
                                <a:schemeClr val="tx1"/>
                              </a:gs>
                            </a:gsLst>
                            <a:lin ang="5400000" scaled="1"/>
                          </a:gradFill>
                          <a:latin typeface="+mj-lt"/>
                          <a:ea typeface="+mn-ea"/>
                          <a:cs typeface="Segoe UI" panose="020B0502040204020203" pitchFamily="34" charset="0"/>
                        </a:rPr>
                        <a:t>Nurture</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tx1"/>
                              </a:gs>
                              <a:gs pos="100000">
                                <a:schemeClr val="tx1"/>
                              </a:gs>
                            </a:gsLst>
                            <a:lin ang="5400000" scaled="1"/>
                          </a:gradFill>
                          <a:latin typeface="+mn-lt"/>
                          <a:cs typeface="Segoe UI" panose="020B0502040204020203" pitchFamily="34" charset="0"/>
                        </a:rPr>
                        <a:t>Target with awareness campaigns</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CB1FF"/>
                    </a:solidFill>
                  </a:tcPr>
                </a:tc>
                <a:tc rowSpan="2">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tx1"/>
                              </a:gs>
                              <a:gs pos="100000">
                                <a:schemeClr val="tx1"/>
                              </a:gs>
                            </a:gsLst>
                            <a:lin ang="5400000" scaled="1"/>
                          </a:gradFill>
                          <a:latin typeface="+mj-lt"/>
                          <a:ea typeface="+mn-ea"/>
                          <a:cs typeface="Segoe UI" panose="020B0502040204020203" pitchFamily="34" charset="0"/>
                        </a:rPr>
                        <a:t>Marketing Team</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tx1"/>
                              </a:gs>
                              <a:gs pos="100000">
                                <a:schemeClr val="tx1"/>
                              </a:gs>
                            </a:gsLst>
                            <a:lin ang="5400000" scaled="1"/>
                          </a:gradFill>
                          <a:latin typeface="+mn-lt"/>
                          <a:cs typeface="Segoe UI" panose="020B0502040204020203" pitchFamily="34" charset="0"/>
                        </a:rPr>
                        <a:t>O</a:t>
                      </a:r>
                      <a:r>
                        <a:rPr lang="en-US" sz="1300" b="0" kern="1200" dirty="0">
                          <a:gradFill>
                            <a:gsLst>
                              <a:gs pos="0">
                                <a:schemeClr val="tx1"/>
                              </a:gs>
                              <a:gs pos="100000">
                                <a:schemeClr val="tx1"/>
                              </a:gs>
                            </a:gsLst>
                            <a:lin ang="5400000" scaled="1"/>
                          </a:gradFill>
                          <a:latin typeface="+mn-lt"/>
                          <a:ea typeface="+mn-ea"/>
                          <a:cs typeface="Segoe UI" panose="020B0502040204020203" pitchFamily="34" charset="0"/>
                        </a:rPr>
                        <a:t>rganic marketing campaigns, videos</a:t>
                      </a:r>
                      <a:br>
                        <a:rPr lang="en-US" sz="1300" b="0" kern="1200" dirty="0">
                          <a:gradFill>
                            <a:gsLst>
                              <a:gs pos="0">
                                <a:schemeClr val="tx1"/>
                              </a:gs>
                              <a:gs pos="100000">
                                <a:schemeClr val="tx1"/>
                              </a:gs>
                            </a:gsLst>
                            <a:lin ang="5400000" scaled="1"/>
                          </a:gradFill>
                          <a:latin typeface="+mn-lt"/>
                          <a:ea typeface="+mn-ea"/>
                          <a:cs typeface="Segoe UI" panose="020B0502040204020203" pitchFamily="34" charset="0"/>
                        </a:rPr>
                      </a:br>
                      <a:r>
                        <a:rPr lang="en-US" sz="1300" b="0" kern="1200" dirty="0">
                          <a:gradFill>
                            <a:gsLst>
                              <a:gs pos="0">
                                <a:schemeClr val="tx1"/>
                              </a:gs>
                              <a:gs pos="100000">
                                <a:schemeClr val="tx1"/>
                              </a:gs>
                            </a:gsLst>
                            <a:lin ang="5400000" scaled="1"/>
                          </a:gradFill>
                          <a:latin typeface="+mn-lt"/>
                          <a:ea typeface="+mn-ea"/>
                          <a:cs typeface="Segoe UI" panose="020B0502040204020203" pitchFamily="34" charset="0"/>
                        </a:rPr>
                        <a:t>and infographics</a:t>
                      </a:r>
                    </a:p>
                  </a:txBody>
                  <a:tcPr marL="274320" marR="27432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CB1FF"/>
                    </a:solidFill>
                  </a:tcPr>
                </a:tc>
                <a:extLst>
                  <a:ext uri="{0D108BD9-81ED-4DB2-BD59-A6C34878D82A}">
                    <a16:rowId xmlns:a16="http://schemas.microsoft.com/office/drawing/2014/main" val="2523823972"/>
                  </a:ext>
                </a:extLst>
              </a:tr>
              <a:tr h="1067497">
                <a:tc>
                  <a:txBody>
                    <a:bodyPr/>
                    <a:lstStyle/>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kern="1200" dirty="0">
                          <a:gradFill>
                            <a:gsLst>
                              <a:gs pos="0">
                                <a:schemeClr val="tx1"/>
                              </a:gs>
                              <a:gs pos="100000">
                                <a:schemeClr val="tx1"/>
                              </a:gs>
                            </a:gsLst>
                            <a:lin ang="5400000" scaled="1"/>
                          </a:gradFill>
                          <a:latin typeface="+mj-lt"/>
                          <a:ea typeface="+mn-ea"/>
                          <a:cs typeface="Segoe UI" panose="020B0502040204020203" pitchFamily="34" charset="0"/>
                        </a:rPr>
                        <a:t>Educate</a:t>
                      </a:r>
                    </a:p>
                    <a:p>
                      <a:pPr marL="0" marR="0" lvl="0" indent="0" algn="l" defTabSz="807076" rtl="0" eaLnBrk="1" fontAlgn="auto" latinLnBrk="0" hangingPunct="1">
                        <a:lnSpc>
                          <a:spcPct val="90000"/>
                        </a:lnSpc>
                        <a:spcBef>
                          <a:spcPts val="0"/>
                        </a:spcBef>
                        <a:spcAft>
                          <a:spcPts val="300"/>
                        </a:spcAft>
                        <a:buClrTx/>
                        <a:buSzTx/>
                        <a:buFontTx/>
                        <a:buNone/>
                        <a:tabLst/>
                        <a:defRPr/>
                      </a:pPr>
                      <a:r>
                        <a:rPr lang="en-US" sz="1300" b="0" dirty="0">
                          <a:gradFill>
                            <a:gsLst>
                              <a:gs pos="0">
                                <a:schemeClr val="tx1"/>
                              </a:gs>
                              <a:gs pos="100000">
                                <a:schemeClr val="tx1"/>
                              </a:gs>
                            </a:gsLst>
                            <a:lin ang="5400000" scaled="1"/>
                          </a:gradFill>
                          <a:latin typeface="+mn-lt"/>
                          <a:cs typeface="Segoe UI" panose="020B0502040204020203" pitchFamily="34" charset="0"/>
                        </a:rPr>
                        <a:t>Monitoring for intent and customer fit changes</a:t>
                      </a:r>
                    </a:p>
                  </a:txBody>
                  <a:tcPr marL="182880" marR="18288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8CBFF"/>
                    </a:solidFill>
                  </a:tcPr>
                </a:tc>
                <a:tc vMerge="1">
                  <a:txBody>
                    <a:bodyPr/>
                    <a:lstStyle/>
                    <a:p>
                      <a:pPr marL="0" marR="0" lvl="0" indent="0" algn="l" defTabSz="807076" rtl="0" eaLnBrk="1" fontAlgn="auto" latinLnBrk="0" hangingPunct="1">
                        <a:lnSpc>
                          <a:spcPct val="90000"/>
                        </a:lnSpc>
                        <a:spcBef>
                          <a:spcPts val="0"/>
                        </a:spcBef>
                        <a:spcAft>
                          <a:spcPts val="0"/>
                        </a:spcAft>
                        <a:buClrTx/>
                        <a:buSzTx/>
                        <a:buFontTx/>
                        <a:buNone/>
                        <a:tabLst/>
                        <a:defRPr/>
                      </a:pPr>
                      <a:endParaRPr lang="en-US" sz="1200">
                        <a:solidFill>
                          <a:schemeClr val="bg1"/>
                        </a:solidFill>
                        <a:cs typeface="Segoe UI" panose="020B0502040204020203" pitchFamily="34" charset="0"/>
                      </a:endParaRPr>
                    </a:p>
                  </a:txBody>
                  <a:tcPr marL="18288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747821432"/>
                  </a:ext>
                </a:extLst>
              </a:tr>
            </a:tbl>
          </a:graphicData>
        </a:graphic>
      </p:graphicFrame>
      <p:sp>
        <p:nvSpPr>
          <p:cNvPr id="3" name="Rectangle 2">
            <a:extLst>
              <a:ext uri="{FF2B5EF4-FFF2-40B4-BE49-F238E27FC236}">
                <a16:creationId xmlns:a16="http://schemas.microsoft.com/office/drawing/2014/main" id="{1EB3901F-E727-4354-828E-02B3A9D56410}"/>
              </a:ext>
              <a:ext uri="{C183D7F6-B498-43B3-948B-1728B52AA6E4}">
                <adec:decorative xmlns:adec="http://schemas.microsoft.com/office/drawing/2017/decorative" val="1"/>
              </a:ext>
            </a:extLst>
          </p:cNvPr>
          <p:cNvSpPr/>
          <p:nvPr/>
        </p:nvSpPr>
        <p:spPr bwMode="auto">
          <a:xfrm>
            <a:off x="5605572" y="1318437"/>
            <a:ext cx="511689" cy="5082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E4EA9F5D-9476-4768-85D5-AD6F0206FFE9}"/>
              </a:ext>
              <a:ext uri="{C183D7F6-B498-43B3-948B-1728B52AA6E4}">
                <adec:decorative xmlns:adec="http://schemas.microsoft.com/office/drawing/2017/decorative" val="1"/>
              </a:ext>
            </a:extLst>
          </p:cNvPr>
          <p:cNvGrpSpPr/>
          <p:nvPr/>
        </p:nvGrpSpPr>
        <p:grpSpPr>
          <a:xfrm>
            <a:off x="588263" y="2354658"/>
            <a:ext cx="4664401" cy="2914877"/>
            <a:chOff x="6657882" y="3361067"/>
            <a:chExt cx="4664401" cy="2914877"/>
          </a:xfrm>
        </p:grpSpPr>
        <p:grpSp>
          <p:nvGrpSpPr>
            <p:cNvPr id="33" name="Group 32">
              <a:extLst>
                <a:ext uri="{FF2B5EF4-FFF2-40B4-BE49-F238E27FC236}">
                  <a16:creationId xmlns:a16="http://schemas.microsoft.com/office/drawing/2014/main" id="{5959540C-D5DB-46EC-B3A0-C4AFAB990BCF}"/>
                </a:ext>
              </a:extLst>
            </p:cNvPr>
            <p:cNvGrpSpPr/>
            <p:nvPr/>
          </p:nvGrpSpPr>
          <p:grpSpPr>
            <a:xfrm>
              <a:off x="6855121" y="4017711"/>
              <a:ext cx="153889" cy="2230034"/>
              <a:chOff x="7129763" y="3900753"/>
              <a:chExt cx="153889" cy="2230034"/>
            </a:xfrm>
          </p:grpSpPr>
          <p:sp>
            <p:nvSpPr>
              <p:cNvPr id="86" name="TextBox 85">
                <a:extLst>
                  <a:ext uri="{FF2B5EF4-FFF2-40B4-BE49-F238E27FC236}">
                    <a16:creationId xmlns:a16="http://schemas.microsoft.com/office/drawing/2014/main" id="{C75A15F1-A4D1-4EAA-AE83-F2E9B75D787A}"/>
                  </a:ext>
                </a:extLst>
              </p:cNvPr>
              <p:cNvSpPr txBox="1"/>
              <p:nvPr/>
            </p:nvSpPr>
            <p:spPr>
              <a:xfrm rot="16200000">
                <a:off x="7072055" y="3958461"/>
                <a:ext cx="26930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High</a:t>
                </a:r>
              </a:p>
            </p:txBody>
          </p:sp>
          <p:sp>
            <p:nvSpPr>
              <p:cNvPr id="101" name="TextBox 100">
                <a:extLst>
                  <a:ext uri="{FF2B5EF4-FFF2-40B4-BE49-F238E27FC236}">
                    <a16:creationId xmlns:a16="http://schemas.microsoft.com/office/drawing/2014/main" id="{EAE5D345-672E-4E12-8145-A38C9F594641}"/>
                  </a:ext>
                </a:extLst>
              </p:cNvPr>
              <p:cNvSpPr txBox="1"/>
              <p:nvPr/>
            </p:nvSpPr>
            <p:spPr>
              <a:xfrm rot="16200000">
                <a:off x="6947021" y="5794156"/>
                <a:ext cx="51937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Very Low</a:t>
                </a:r>
              </a:p>
            </p:txBody>
          </p:sp>
          <p:sp>
            <p:nvSpPr>
              <p:cNvPr id="102" name="TextBox 101">
                <a:extLst>
                  <a:ext uri="{FF2B5EF4-FFF2-40B4-BE49-F238E27FC236}">
                    <a16:creationId xmlns:a16="http://schemas.microsoft.com/office/drawing/2014/main" id="{D7189D6B-CDD2-4562-8DA5-C22168EE59CC}"/>
                  </a:ext>
                </a:extLst>
              </p:cNvPr>
              <p:cNvSpPr txBox="1"/>
              <p:nvPr/>
            </p:nvSpPr>
            <p:spPr>
              <a:xfrm rot="16200000">
                <a:off x="7077666" y="4570359"/>
                <a:ext cx="25808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Med</a:t>
                </a:r>
              </a:p>
            </p:txBody>
          </p:sp>
          <p:sp>
            <p:nvSpPr>
              <p:cNvPr id="103" name="TextBox 102">
                <a:extLst>
                  <a:ext uri="{FF2B5EF4-FFF2-40B4-BE49-F238E27FC236}">
                    <a16:creationId xmlns:a16="http://schemas.microsoft.com/office/drawing/2014/main" id="{39BF1FE6-D1E2-4AC1-998C-DFA9E9FFE9BB}"/>
                  </a:ext>
                </a:extLst>
              </p:cNvPr>
              <p:cNvSpPr txBox="1"/>
              <p:nvPr/>
            </p:nvSpPr>
            <p:spPr>
              <a:xfrm rot="16200000">
                <a:off x="7092093" y="5182257"/>
                <a:ext cx="229230"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Low</a:t>
                </a:r>
              </a:p>
            </p:txBody>
          </p:sp>
        </p:grpSp>
        <p:sp>
          <p:nvSpPr>
            <p:cNvPr id="73" name="Rectangle 72">
              <a:extLst>
                <a:ext uri="{FF2B5EF4-FFF2-40B4-BE49-F238E27FC236}">
                  <a16:creationId xmlns:a16="http://schemas.microsoft.com/office/drawing/2014/main" id="{420CBF8C-02EE-4B97-AB56-DA2161013A9C}"/>
                </a:ext>
              </a:extLst>
            </p:cNvPr>
            <p:cNvSpPr/>
            <p:nvPr/>
          </p:nvSpPr>
          <p:spPr bwMode="auto">
            <a:xfrm>
              <a:off x="7084876" y="3864475"/>
              <a:ext cx="4237407" cy="5757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Act now</a:t>
              </a:r>
            </a:p>
          </p:txBody>
        </p:sp>
        <p:sp>
          <p:nvSpPr>
            <p:cNvPr id="71" name="Rectangle 70">
              <a:extLst>
                <a:ext uri="{FF2B5EF4-FFF2-40B4-BE49-F238E27FC236}">
                  <a16:creationId xmlns:a16="http://schemas.microsoft.com/office/drawing/2014/main" id="{A8F624B8-E77B-4CD9-8B5B-7EDCD83CDAD8}"/>
                </a:ext>
              </a:extLst>
            </p:cNvPr>
            <p:cNvSpPr/>
            <p:nvPr/>
          </p:nvSpPr>
          <p:spPr bwMode="auto">
            <a:xfrm>
              <a:off x="7084876" y="5700170"/>
              <a:ext cx="4237401" cy="57577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Educate</a:t>
              </a:r>
            </a:p>
          </p:txBody>
        </p:sp>
        <p:sp>
          <p:nvSpPr>
            <p:cNvPr id="70" name="Rectangle 69">
              <a:extLst>
                <a:ext uri="{FF2B5EF4-FFF2-40B4-BE49-F238E27FC236}">
                  <a16:creationId xmlns:a16="http://schemas.microsoft.com/office/drawing/2014/main" id="{4FE42419-E36C-41C1-9542-E0C063D2CFD4}"/>
                </a:ext>
              </a:extLst>
            </p:cNvPr>
            <p:cNvSpPr/>
            <p:nvPr/>
          </p:nvSpPr>
          <p:spPr bwMode="auto">
            <a:xfrm>
              <a:off x="7084876" y="4476373"/>
              <a:ext cx="4237402" cy="5757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Evaluate</a:t>
              </a:r>
            </a:p>
          </p:txBody>
        </p:sp>
        <p:sp>
          <p:nvSpPr>
            <p:cNvPr id="69" name="Rectangle 68">
              <a:extLst>
                <a:ext uri="{FF2B5EF4-FFF2-40B4-BE49-F238E27FC236}">
                  <a16:creationId xmlns:a16="http://schemas.microsoft.com/office/drawing/2014/main" id="{AD96C7C8-ADC8-4B4A-BA9D-124B3AD4EF30}"/>
                </a:ext>
              </a:extLst>
            </p:cNvPr>
            <p:cNvSpPr/>
            <p:nvPr/>
          </p:nvSpPr>
          <p:spPr bwMode="auto">
            <a:xfrm>
              <a:off x="7084877" y="5088271"/>
              <a:ext cx="4237402" cy="57577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Nurture</a:t>
              </a:r>
            </a:p>
          </p:txBody>
        </p:sp>
        <p:grpSp>
          <p:nvGrpSpPr>
            <p:cNvPr id="23" name="Group 22">
              <a:extLst>
                <a:ext uri="{FF2B5EF4-FFF2-40B4-BE49-F238E27FC236}">
                  <a16:creationId xmlns:a16="http://schemas.microsoft.com/office/drawing/2014/main" id="{BB3EAA8E-7C67-4216-8F93-5FF3D37CD0C3}"/>
                </a:ext>
              </a:extLst>
            </p:cNvPr>
            <p:cNvGrpSpPr/>
            <p:nvPr/>
          </p:nvGrpSpPr>
          <p:grpSpPr>
            <a:xfrm>
              <a:off x="7084876" y="3593223"/>
              <a:ext cx="4237407" cy="153888"/>
              <a:chOff x="7352704" y="3476265"/>
              <a:chExt cx="4237407" cy="153888"/>
            </a:xfrm>
          </p:grpSpPr>
          <p:sp>
            <p:nvSpPr>
              <p:cNvPr id="78" name="TextBox 77">
                <a:extLst>
                  <a:ext uri="{FF2B5EF4-FFF2-40B4-BE49-F238E27FC236}">
                    <a16:creationId xmlns:a16="http://schemas.microsoft.com/office/drawing/2014/main" id="{F0D813E8-2ECC-43A4-9198-89E2BCF3C0CB}"/>
                  </a:ext>
                </a:extLst>
              </p:cNvPr>
              <p:cNvSpPr txBox="1"/>
              <p:nvPr/>
            </p:nvSpPr>
            <p:spPr>
              <a:xfrm>
                <a:off x="7352704" y="3476265"/>
                <a:ext cx="26930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High</a:t>
                </a:r>
              </a:p>
            </p:txBody>
          </p:sp>
          <p:sp>
            <p:nvSpPr>
              <p:cNvPr id="80" name="TextBox 79">
                <a:extLst>
                  <a:ext uri="{FF2B5EF4-FFF2-40B4-BE49-F238E27FC236}">
                    <a16:creationId xmlns:a16="http://schemas.microsoft.com/office/drawing/2014/main" id="{C4F65A25-75CF-46A2-A301-0148DC5B51B2}"/>
                  </a:ext>
                </a:extLst>
              </p:cNvPr>
              <p:cNvSpPr txBox="1"/>
              <p:nvPr/>
            </p:nvSpPr>
            <p:spPr>
              <a:xfrm>
                <a:off x="11070737" y="3476265"/>
                <a:ext cx="51937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Very Low</a:t>
                </a:r>
              </a:p>
            </p:txBody>
          </p:sp>
          <p:sp>
            <p:nvSpPr>
              <p:cNvPr id="82" name="TextBox 81">
                <a:extLst>
                  <a:ext uri="{FF2B5EF4-FFF2-40B4-BE49-F238E27FC236}">
                    <a16:creationId xmlns:a16="http://schemas.microsoft.com/office/drawing/2014/main" id="{822588DE-A6E8-41B2-B28D-3708932BA8A5}"/>
                  </a:ext>
                </a:extLst>
              </p:cNvPr>
              <p:cNvSpPr txBox="1"/>
              <p:nvPr/>
            </p:nvSpPr>
            <p:spPr>
              <a:xfrm>
                <a:off x="8609146" y="3476265"/>
                <a:ext cx="25808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Med</a:t>
                </a:r>
              </a:p>
            </p:txBody>
          </p:sp>
          <p:sp>
            <p:nvSpPr>
              <p:cNvPr id="85" name="TextBox 84">
                <a:extLst>
                  <a:ext uri="{FF2B5EF4-FFF2-40B4-BE49-F238E27FC236}">
                    <a16:creationId xmlns:a16="http://schemas.microsoft.com/office/drawing/2014/main" id="{F675F161-6725-44AF-AFF9-5484F4C09A66}"/>
                  </a:ext>
                </a:extLst>
              </p:cNvPr>
              <p:cNvSpPr txBox="1"/>
              <p:nvPr/>
            </p:nvSpPr>
            <p:spPr>
              <a:xfrm>
                <a:off x="9854368" y="3476265"/>
                <a:ext cx="229230"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Low</a:t>
                </a:r>
              </a:p>
            </p:txBody>
          </p:sp>
        </p:grpSp>
        <p:cxnSp>
          <p:nvCxnSpPr>
            <p:cNvPr id="117" name="Straight Arrow Connector 116">
              <a:extLst>
                <a:ext uri="{FF2B5EF4-FFF2-40B4-BE49-F238E27FC236}">
                  <a16:creationId xmlns:a16="http://schemas.microsoft.com/office/drawing/2014/main" id="{7EB0C13F-4086-4CFC-BAD8-4E45D3CB729F}"/>
                </a:ext>
              </a:extLst>
            </p:cNvPr>
            <p:cNvCxnSpPr>
              <a:cxnSpLocks/>
            </p:cNvCxnSpPr>
            <p:nvPr/>
          </p:nvCxnSpPr>
          <p:spPr>
            <a:xfrm flipV="1">
              <a:off x="6740981" y="3864475"/>
              <a:ext cx="3" cy="2411469"/>
            </a:xfrm>
            <a:prstGeom prst="straightConnector1">
              <a:avLst/>
            </a:prstGeom>
            <a:ln w="19050" cap="rnd">
              <a:solidFill>
                <a:schemeClr val="bg2">
                  <a:lumMod val="50000"/>
                </a:scheme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B7A720D-E9CC-4183-BE9A-B0E0735A4B99}"/>
                </a:ext>
              </a:extLst>
            </p:cNvPr>
            <p:cNvSpPr txBox="1"/>
            <p:nvPr/>
          </p:nvSpPr>
          <p:spPr>
            <a:xfrm rot="16200000">
              <a:off x="6266332" y="4987109"/>
              <a:ext cx="949299" cy="166199"/>
            </a:xfrm>
            <a:prstGeom prst="rect">
              <a:avLst/>
            </a:prstGeom>
            <a:solidFill>
              <a:schemeClr val="bg1"/>
            </a:solidFill>
          </p:spPr>
          <p:txBody>
            <a:bodyPr wrap="none" lIns="91440" tIns="0" rIns="91440" bIns="0" rtlCol="0" anchor="ctr" anchorCtr="0">
              <a:spAutoFit/>
            </a:bodyPr>
            <a:lstStyle>
              <a:defPPr>
                <a:defRPr lang="en-US"/>
              </a:defPPr>
              <a:lvl1pPr marR="0" lvl="0" indent="0" algn="ctr" fontAlgn="auto">
                <a:lnSpc>
                  <a:spcPct val="90000"/>
                </a:lnSpc>
                <a:spcBef>
                  <a:spcPts val="0"/>
                </a:spcBef>
                <a:spcAft>
                  <a:spcPts val="0"/>
                </a:spcAft>
                <a:buClrTx/>
                <a:buSzTx/>
                <a:buFontTx/>
                <a:buNone/>
                <a:tabLst/>
                <a:defRPr kumimoji="0" sz="1200" b="0" i="0" u="none" strike="noStrike" cap="none" spc="0" normalizeH="0" baseline="0">
                  <a:ln>
                    <a:noFill/>
                  </a:ln>
                  <a:solidFill>
                    <a:srgbClr val="353535"/>
                  </a:solidFill>
                  <a:effectLst/>
                  <a:uLnTx/>
                  <a:uFillTx/>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bold"/>
                  <a:ea typeface="+mn-ea"/>
                  <a:cs typeface="+mn-cs"/>
                </a:rPr>
                <a:t>Account fit</a:t>
              </a:r>
            </a:p>
          </p:txBody>
        </p:sp>
        <p:cxnSp>
          <p:nvCxnSpPr>
            <p:cNvPr id="118" name="Straight Arrow Connector 117">
              <a:extLst>
                <a:ext uri="{FF2B5EF4-FFF2-40B4-BE49-F238E27FC236}">
                  <a16:creationId xmlns:a16="http://schemas.microsoft.com/office/drawing/2014/main" id="{2DBC9E7B-F912-488C-AAEE-17C0FE563033}"/>
                </a:ext>
              </a:extLst>
            </p:cNvPr>
            <p:cNvCxnSpPr>
              <a:cxnSpLocks/>
            </p:cNvCxnSpPr>
            <p:nvPr/>
          </p:nvCxnSpPr>
          <p:spPr>
            <a:xfrm flipH="1">
              <a:off x="7084876" y="3444166"/>
              <a:ext cx="4237407" cy="0"/>
            </a:xfrm>
            <a:prstGeom prst="straightConnector1">
              <a:avLst/>
            </a:prstGeom>
            <a:ln w="19050" cap="rnd">
              <a:solidFill>
                <a:schemeClr val="bg2">
                  <a:lumMod val="50000"/>
                </a:scheme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8684593-DAB0-441D-9584-3879071489BC}"/>
                </a:ext>
              </a:extLst>
            </p:cNvPr>
            <p:cNvSpPr txBox="1"/>
            <p:nvPr/>
          </p:nvSpPr>
          <p:spPr>
            <a:xfrm>
              <a:off x="8644419" y="3361067"/>
              <a:ext cx="1118319" cy="166199"/>
            </a:xfrm>
            <a:prstGeom prst="rect">
              <a:avLst/>
            </a:prstGeom>
            <a:solidFill>
              <a:schemeClr val="bg1"/>
            </a:solidFill>
          </p:spPr>
          <p:txBody>
            <a:bodyPr wrap="none" lIns="91440" tIns="0" rIns="9144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bold"/>
                  <a:ea typeface="+mn-ea"/>
                  <a:cs typeface="+mn-cs"/>
                </a:rPr>
                <a:t>Intent signals</a:t>
              </a:r>
            </a:p>
          </p:txBody>
        </p:sp>
      </p:grpSp>
      <p:sp>
        <p:nvSpPr>
          <p:cNvPr id="36" name="Trapezoid 35">
            <a:extLst>
              <a:ext uri="{FF2B5EF4-FFF2-40B4-BE49-F238E27FC236}">
                <a16:creationId xmlns:a16="http://schemas.microsoft.com/office/drawing/2014/main" id="{6B986DFA-B4AA-43CD-B517-B77062B9620F}"/>
              </a:ext>
              <a:ext uri="{C183D7F6-B498-43B3-948B-1728B52AA6E4}">
                <adec:decorative xmlns:adec="http://schemas.microsoft.com/office/drawing/2017/decorative" val="1"/>
              </a:ext>
            </a:extLst>
          </p:cNvPr>
          <p:cNvSpPr/>
          <p:nvPr/>
        </p:nvSpPr>
        <p:spPr bwMode="auto">
          <a:xfrm rot="16200000">
            <a:off x="3311232" y="3466688"/>
            <a:ext cx="4832344" cy="779714"/>
          </a:xfrm>
          <a:prstGeom prst="trapezoid">
            <a:avLst>
              <a:gd name="adj" fmla="val 12471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5402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0"/>
                                  </p:stCondLst>
                                  <p:childTnLst>
                                    <p:animMotion origin="layout" path="M -3.33333E-6 2.96296E-6 L -0.0276 0.00162 " pathEditMode="relative" rAng="0" ptsTypes="AA">
                                      <p:cBhvr>
                                        <p:cTn id="9" dur="500" spd="-100000" fill="hold"/>
                                        <p:tgtEl>
                                          <p:spTgt spid="41"/>
                                        </p:tgtEl>
                                        <p:attrNameLst>
                                          <p:attrName>ppt_x</p:attrName>
                                          <p:attrName>ppt_y</p:attrName>
                                        </p:attrNameLst>
                                      </p:cBhvr>
                                      <p:rCtr x="-1380" y="69"/>
                                    </p:animMotion>
                                  </p:childTnLst>
                                </p:cTn>
                              </p:par>
                              <p:par>
                                <p:cTn id="10" presetID="22" presetClass="entr" presetSubtype="8" fill="hold" grpId="0" nodeType="with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10" presetClass="entr" presetSubtype="0" fill="hold"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750"/>
                                  </p:stCondLst>
                                  <p:childTnLst>
                                    <p:animMotion origin="layout" path="M -8.33333E-7 -3.7037E-7 L -0.0276 0.00162 " pathEditMode="relative" rAng="0" ptsTypes="AA">
                                      <p:cBhvr>
                                        <p:cTn id="17" dur="500" spd="-100000" fill="hold"/>
                                        <p:tgtEl>
                                          <p:spTgt spid="34"/>
                                        </p:tgtEl>
                                        <p:attrNameLst>
                                          <p:attrName>ppt_x</p:attrName>
                                          <p:attrName>ppt_y</p:attrName>
                                        </p:attrNameLst>
                                      </p:cBhvr>
                                      <p:rCtr x="-138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2755624-5CEC-474D-9BB0-D52FDB37ED1D}"/>
              </a:ext>
              <a:ext uri="{C183D7F6-B498-43B3-948B-1728B52AA6E4}">
                <adec:decorative xmlns:adec="http://schemas.microsoft.com/office/drawing/2017/decorative" val="1"/>
              </a:ext>
            </a:extLst>
          </p:cNvPr>
          <p:cNvGrpSpPr/>
          <p:nvPr/>
        </p:nvGrpSpPr>
        <p:grpSpPr>
          <a:xfrm>
            <a:off x="588263" y="2075783"/>
            <a:ext cx="5398177" cy="4102291"/>
            <a:chOff x="588263" y="1279474"/>
            <a:chExt cx="5398177" cy="4102291"/>
          </a:xfrm>
        </p:grpSpPr>
        <p:sp>
          <p:nvSpPr>
            <p:cNvPr id="45" name="TextBox 44">
              <a:extLst>
                <a:ext uri="{FF2B5EF4-FFF2-40B4-BE49-F238E27FC236}">
                  <a16:creationId xmlns:a16="http://schemas.microsoft.com/office/drawing/2014/main" id="{5A525D01-B2C0-4CB1-84CF-A946669B8A71}"/>
                </a:ext>
              </a:extLst>
            </p:cNvPr>
            <p:cNvSpPr txBox="1"/>
            <p:nvPr/>
          </p:nvSpPr>
          <p:spPr>
            <a:xfrm>
              <a:off x="588263" y="1279474"/>
              <a:ext cx="5372753" cy="830997"/>
            </a:xfrm>
            <a:prstGeom prst="rect">
              <a:avLst/>
            </a:prstGeom>
            <a:noFill/>
          </p:spPr>
          <p:txBody>
            <a:bodyPr wrap="none" lIns="0" tIns="0" rIns="0" bIns="0" anchor="b" anchorCtr="0">
              <a:spAutoFit/>
            </a:bodyPr>
            <a:lstStyle/>
            <a:p>
              <a:pPr marL="0" marR="0" lvl="0" indent="0" algn="l" defTabSz="850575" rtl="0" eaLnBrk="1" fontAlgn="auto" latinLnBrk="0" hangingPunct="1">
                <a:lnSpc>
                  <a:spcPct val="100000"/>
                </a:lnSpc>
                <a:spcBef>
                  <a:spcPts val="0"/>
                </a:spcBef>
                <a:spcAft>
                  <a:spcPts val="1116"/>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Grow your business by tapping into your current</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customer base by leveraging customer opportunity</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reports powered by Cloud Ascent</a:t>
              </a:r>
            </a:p>
          </p:txBody>
        </p:sp>
        <p:sp>
          <p:nvSpPr>
            <p:cNvPr id="46" name="TextBox 45">
              <a:extLst>
                <a:ext uri="{FF2B5EF4-FFF2-40B4-BE49-F238E27FC236}">
                  <a16:creationId xmlns:a16="http://schemas.microsoft.com/office/drawing/2014/main" id="{67883EFC-1638-4985-B3B6-D81437F7046F}"/>
                </a:ext>
              </a:extLst>
            </p:cNvPr>
            <p:cNvSpPr txBox="1"/>
            <p:nvPr/>
          </p:nvSpPr>
          <p:spPr>
            <a:xfrm>
              <a:off x="588263" y="2473276"/>
              <a:ext cx="5398177" cy="2908489"/>
            </a:xfrm>
            <a:prstGeom prst="rect">
              <a:avLst/>
            </a:prstGeom>
            <a:noFill/>
          </p:spPr>
          <p:txBody>
            <a:bodyPr wrap="square" lIns="0" tIns="0" rIns="0" bIns="0" anchor="t">
              <a:spAutoFit/>
            </a:bodyPr>
            <a:lstStyle/>
            <a:p>
              <a:pPr marL="0" marR="0" lvl="0" indent="0" algn="l" defTabSz="850575"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Machine learning models calculate account fit and buyer</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intent scores based on hundreds of signals</a:t>
              </a:r>
            </a:p>
            <a:p>
              <a:pPr marL="0" marR="0" lvl="0" indent="0" algn="l" defTabSz="850575"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Buyer intent models are updated monthly and account fit models are updated quarterly for refreshed reports every month</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850575"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Scores are ranked into high, medium, low, and very low</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across both account fit and buyer intent</a:t>
              </a:r>
            </a:p>
            <a:p>
              <a:pPr marL="0" marR="0" lvl="0" indent="0" algn="l" defTabSz="850575"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These scores are then clustered to represent the customer</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propensity Act Now, Evaluate, Nurture, and Educate for</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your current customer base</a:t>
              </a:r>
            </a:p>
          </p:txBody>
        </p:sp>
        <p:cxnSp>
          <p:nvCxnSpPr>
            <p:cNvPr id="47" name="Straight Connector 46">
              <a:extLst>
                <a:ext uri="{FF2B5EF4-FFF2-40B4-BE49-F238E27FC236}">
                  <a16:creationId xmlns:a16="http://schemas.microsoft.com/office/drawing/2014/main" id="{B566921D-BF7E-4229-894E-36151B0EBC75}"/>
                </a:ext>
              </a:extLst>
            </p:cNvPr>
            <p:cNvCxnSpPr>
              <a:cxnSpLocks/>
            </p:cNvCxnSpPr>
            <p:nvPr/>
          </p:nvCxnSpPr>
          <p:spPr>
            <a:xfrm>
              <a:off x="588263" y="2291874"/>
              <a:ext cx="5372753"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9" name="Rectangle 108">
            <a:extLst>
              <a:ext uri="{FF2B5EF4-FFF2-40B4-BE49-F238E27FC236}">
                <a16:creationId xmlns:a16="http://schemas.microsoft.com/office/drawing/2014/main" id="{63A8F65C-E7AB-4D0A-8F0D-B52C7E30CC5A}"/>
              </a:ext>
              <a:ext uri="{C183D7F6-B498-43B3-948B-1728B52AA6E4}">
                <adec:decorative xmlns:adec="http://schemas.microsoft.com/office/drawing/2017/decorative" val="1"/>
              </a:ext>
            </a:extLst>
          </p:cNvPr>
          <p:cNvSpPr/>
          <p:nvPr/>
        </p:nvSpPr>
        <p:spPr bwMode="auto">
          <a:xfrm>
            <a:off x="6450025" y="963979"/>
            <a:ext cx="5140780" cy="5559365"/>
          </a:xfrm>
          <a:prstGeom prst="rect">
            <a:avLst/>
          </a:prstGeom>
          <a:solidFill>
            <a:schemeClr val="bg1"/>
          </a:solidFill>
          <a:ln cap="rnd">
            <a:solidFill>
              <a:schemeClr val="bg1">
                <a:lumMod val="9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3E76226F-D7BF-40D0-B978-83870A5B8279}"/>
              </a:ext>
              <a:ext uri="{C183D7F6-B498-43B3-948B-1728B52AA6E4}">
                <adec:decorative xmlns:adec="http://schemas.microsoft.com/office/drawing/2017/decorative" val="1"/>
              </a:ext>
            </a:extLst>
          </p:cNvPr>
          <p:cNvGrpSpPr/>
          <p:nvPr/>
        </p:nvGrpSpPr>
        <p:grpSpPr>
          <a:xfrm>
            <a:off x="6657882" y="3087341"/>
            <a:ext cx="4709226" cy="146396"/>
            <a:chOff x="6657882" y="3087342"/>
            <a:chExt cx="4709226" cy="146396"/>
          </a:xfrm>
        </p:grpSpPr>
        <p:cxnSp>
          <p:nvCxnSpPr>
            <p:cNvPr id="53" name="Straight Connector 52">
              <a:extLst>
                <a:ext uri="{FF2B5EF4-FFF2-40B4-BE49-F238E27FC236}">
                  <a16:creationId xmlns:a16="http://schemas.microsoft.com/office/drawing/2014/main" id="{F0153143-A43A-4D45-99A4-64971A992ECC}"/>
                </a:ext>
              </a:extLst>
            </p:cNvPr>
            <p:cNvCxnSpPr>
              <a:cxnSpLocks/>
            </p:cNvCxnSpPr>
            <p:nvPr/>
          </p:nvCxnSpPr>
          <p:spPr>
            <a:xfrm>
              <a:off x="6657882" y="3087342"/>
              <a:ext cx="2170720"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465BE5-334A-4DBD-B1A3-782D41B93EC0}"/>
                </a:ext>
              </a:extLst>
            </p:cNvPr>
            <p:cNvGrpSpPr/>
            <p:nvPr/>
          </p:nvGrpSpPr>
          <p:grpSpPr>
            <a:xfrm>
              <a:off x="8828602" y="3087342"/>
              <a:ext cx="367786" cy="146396"/>
              <a:chOff x="8610600" y="3578914"/>
              <a:chExt cx="508000" cy="167586"/>
            </a:xfrm>
          </p:grpSpPr>
          <p:cxnSp>
            <p:nvCxnSpPr>
              <p:cNvPr id="58" name="Straight Connector 57">
                <a:extLst>
                  <a:ext uri="{FF2B5EF4-FFF2-40B4-BE49-F238E27FC236}">
                    <a16:creationId xmlns:a16="http://schemas.microsoft.com/office/drawing/2014/main" id="{199115B0-E3CA-40A9-99A8-7B037EB868E0}"/>
                  </a:ext>
                </a:extLst>
              </p:cNvPr>
              <p:cNvCxnSpPr>
                <a:cxnSpLocks/>
              </p:cNvCxnSpPr>
              <p:nvPr/>
            </p:nvCxnSpPr>
            <p:spPr>
              <a:xfrm>
                <a:off x="8610600" y="3578914"/>
                <a:ext cx="254000" cy="167586"/>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7DFA18-FB6E-4DC6-B220-C0339ADAFE6F}"/>
                  </a:ext>
                </a:extLst>
              </p:cNvPr>
              <p:cNvCxnSpPr>
                <a:cxnSpLocks/>
              </p:cNvCxnSpPr>
              <p:nvPr/>
            </p:nvCxnSpPr>
            <p:spPr>
              <a:xfrm flipH="1">
                <a:off x="8864600" y="3578914"/>
                <a:ext cx="254000" cy="167586"/>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6FA41946-E220-433A-9DCD-E54217B5B14A}"/>
                </a:ext>
              </a:extLst>
            </p:cNvPr>
            <p:cNvCxnSpPr>
              <a:cxnSpLocks/>
            </p:cNvCxnSpPr>
            <p:nvPr/>
          </p:nvCxnSpPr>
          <p:spPr>
            <a:xfrm>
              <a:off x="9196388" y="3087342"/>
              <a:ext cx="2170720" cy="0"/>
            </a:xfrm>
            <a:prstGeom prst="line">
              <a:avLst/>
            </a:pr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11018520" cy="430887"/>
          </a:xfrm>
        </p:spPr>
        <p:txBody>
          <a:bodyPr/>
          <a:lstStyle/>
          <a:p>
            <a:r>
              <a:rPr lang="en-US" sz="2700" dirty="0"/>
              <a:t>CloudAscent propensity models</a:t>
            </a:r>
          </a:p>
        </p:txBody>
      </p:sp>
      <p:grpSp>
        <p:nvGrpSpPr>
          <p:cNvPr id="41" name="Group 40">
            <a:extLst>
              <a:ext uri="{FF2B5EF4-FFF2-40B4-BE49-F238E27FC236}">
                <a16:creationId xmlns:a16="http://schemas.microsoft.com/office/drawing/2014/main" id="{E4EA9F5D-9476-4768-85D5-AD6F0206FFE9}"/>
              </a:ext>
              <a:ext uri="{C183D7F6-B498-43B3-948B-1728B52AA6E4}">
                <adec:decorative xmlns:adec="http://schemas.microsoft.com/office/drawing/2017/decorative" val="1"/>
              </a:ext>
            </a:extLst>
          </p:cNvPr>
          <p:cNvGrpSpPr/>
          <p:nvPr/>
        </p:nvGrpSpPr>
        <p:grpSpPr>
          <a:xfrm>
            <a:off x="6657882" y="3361067"/>
            <a:ext cx="4664401" cy="2914877"/>
            <a:chOff x="6657882" y="3361067"/>
            <a:chExt cx="4664401" cy="2914877"/>
          </a:xfrm>
        </p:grpSpPr>
        <p:grpSp>
          <p:nvGrpSpPr>
            <p:cNvPr id="33" name="Group 32">
              <a:extLst>
                <a:ext uri="{FF2B5EF4-FFF2-40B4-BE49-F238E27FC236}">
                  <a16:creationId xmlns:a16="http://schemas.microsoft.com/office/drawing/2014/main" id="{5959540C-D5DB-46EC-B3A0-C4AFAB990BCF}"/>
                </a:ext>
              </a:extLst>
            </p:cNvPr>
            <p:cNvGrpSpPr/>
            <p:nvPr/>
          </p:nvGrpSpPr>
          <p:grpSpPr>
            <a:xfrm>
              <a:off x="6855121" y="4017711"/>
              <a:ext cx="153889" cy="2230034"/>
              <a:chOff x="7129763" y="3900753"/>
              <a:chExt cx="153889" cy="2230034"/>
            </a:xfrm>
          </p:grpSpPr>
          <p:sp>
            <p:nvSpPr>
              <p:cNvPr id="86" name="TextBox 85">
                <a:extLst>
                  <a:ext uri="{FF2B5EF4-FFF2-40B4-BE49-F238E27FC236}">
                    <a16:creationId xmlns:a16="http://schemas.microsoft.com/office/drawing/2014/main" id="{C75A15F1-A4D1-4EAA-AE83-F2E9B75D787A}"/>
                  </a:ext>
                </a:extLst>
              </p:cNvPr>
              <p:cNvSpPr txBox="1"/>
              <p:nvPr/>
            </p:nvSpPr>
            <p:spPr>
              <a:xfrm rot="16200000">
                <a:off x="7072055" y="3958461"/>
                <a:ext cx="26930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High</a:t>
                </a:r>
              </a:p>
            </p:txBody>
          </p:sp>
          <p:sp>
            <p:nvSpPr>
              <p:cNvPr id="101" name="TextBox 100">
                <a:extLst>
                  <a:ext uri="{FF2B5EF4-FFF2-40B4-BE49-F238E27FC236}">
                    <a16:creationId xmlns:a16="http://schemas.microsoft.com/office/drawing/2014/main" id="{EAE5D345-672E-4E12-8145-A38C9F594641}"/>
                  </a:ext>
                </a:extLst>
              </p:cNvPr>
              <p:cNvSpPr txBox="1"/>
              <p:nvPr/>
            </p:nvSpPr>
            <p:spPr>
              <a:xfrm rot="16200000">
                <a:off x="6947021" y="5794156"/>
                <a:ext cx="51937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Very Low</a:t>
                </a:r>
              </a:p>
            </p:txBody>
          </p:sp>
          <p:sp>
            <p:nvSpPr>
              <p:cNvPr id="102" name="TextBox 101">
                <a:extLst>
                  <a:ext uri="{FF2B5EF4-FFF2-40B4-BE49-F238E27FC236}">
                    <a16:creationId xmlns:a16="http://schemas.microsoft.com/office/drawing/2014/main" id="{D7189D6B-CDD2-4562-8DA5-C22168EE59CC}"/>
                  </a:ext>
                </a:extLst>
              </p:cNvPr>
              <p:cNvSpPr txBox="1"/>
              <p:nvPr/>
            </p:nvSpPr>
            <p:spPr>
              <a:xfrm rot="16200000">
                <a:off x="7077666" y="4570359"/>
                <a:ext cx="25808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Med</a:t>
                </a:r>
              </a:p>
            </p:txBody>
          </p:sp>
          <p:sp>
            <p:nvSpPr>
              <p:cNvPr id="103" name="TextBox 102">
                <a:extLst>
                  <a:ext uri="{FF2B5EF4-FFF2-40B4-BE49-F238E27FC236}">
                    <a16:creationId xmlns:a16="http://schemas.microsoft.com/office/drawing/2014/main" id="{39BF1FE6-D1E2-4AC1-998C-DFA9E9FFE9BB}"/>
                  </a:ext>
                </a:extLst>
              </p:cNvPr>
              <p:cNvSpPr txBox="1"/>
              <p:nvPr/>
            </p:nvSpPr>
            <p:spPr>
              <a:xfrm rot="16200000">
                <a:off x="7092093" y="5182257"/>
                <a:ext cx="229230"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Low</a:t>
                </a:r>
              </a:p>
            </p:txBody>
          </p:sp>
        </p:grpSp>
        <p:sp>
          <p:nvSpPr>
            <p:cNvPr id="73" name="Rectangle 72">
              <a:extLst>
                <a:ext uri="{FF2B5EF4-FFF2-40B4-BE49-F238E27FC236}">
                  <a16:creationId xmlns:a16="http://schemas.microsoft.com/office/drawing/2014/main" id="{420CBF8C-02EE-4B97-AB56-DA2161013A9C}"/>
                </a:ext>
              </a:extLst>
            </p:cNvPr>
            <p:cNvSpPr/>
            <p:nvPr/>
          </p:nvSpPr>
          <p:spPr bwMode="auto">
            <a:xfrm>
              <a:off x="7084876" y="3864475"/>
              <a:ext cx="4237407" cy="5757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Act now</a:t>
              </a:r>
            </a:p>
          </p:txBody>
        </p:sp>
        <p:sp>
          <p:nvSpPr>
            <p:cNvPr id="71" name="Rectangle 70">
              <a:extLst>
                <a:ext uri="{FF2B5EF4-FFF2-40B4-BE49-F238E27FC236}">
                  <a16:creationId xmlns:a16="http://schemas.microsoft.com/office/drawing/2014/main" id="{A8F624B8-E77B-4CD9-8B5B-7EDCD83CDAD8}"/>
                </a:ext>
              </a:extLst>
            </p:cNvPr>
            <p:cNvSpPr/>
            <p:nvPr/>
          </p:nvSpPr>
          <p:spPr bwMode="auto">
            <a:xfrm>
              <a:off x="7084876" y="5700170"/>
              <a:ext cx="4237401" cy="57577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Educate</a:t>
              </a:r>
            </a:p>
          </p:txBody>
        </p:sp>
        <p:sp>
          <p:nvSpPr>
            <p:cNvPr id="70" name="Rectangle 69">
              <a:extLst>
                <a:ext uri="{FF2B5EF4-FFF2-40B4-BE49-F238E27FC236}">
                  <a16:creationId xmlns:a16="http://schemas.microsoft.com/office/drawing/2014/main" id="{4FE42419-E36C-41C1-9542-E0C063D2CFD4}"/>
                </a:ext>
              </a:extLst>
            </p:cNvPr>
            <p:cNvSpPr/>
            <p:nvPr/>
          </p:nvSpPr>
          <p:spPr bwMode="auto">
            <a:xfrm>
              <a:off x="7084876" y="4476373"/>
              <a:ext cx="4237402" cy="5757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Evaluate</a:t>
              </a:r>
            </a:p>
          </p:txBody>
        </p:sp>
        <p:sp>
          <p:nvSpPr>
            <p:cNvPr id="69" name="Rectangle 68">
              <a:extLst>
                <a:ext uri="{FF2B5EF4-FFF2-40B4-BE49-F238E27FC236}">
                  <a16:creationId xmlns:a16="http://schemas.microsoft.com/office/drawing/2014/main" id="{AD96C7C8-ADC8-4B4A-BA9D-124B3AD4EF30}"/>
                </a:ext>
              </a:extLst>
            </p:cNvPr>
            <p:cNvSpPr/>
            <p:nvPr/>
          </p:nvSpPr>
          <p:spPr bwMode="auto">
            <a:xfrm>
              <a:off x="7084877" y="5088271"/>
              <a:ext cx="4237402" cy="57577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85057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Nurture</a:t>
              </a:r>
            </a:p>
          </p:txBody>
        </p:sp>
        <p:grpSp>
          <p:nvGrpSpPr>
            <p:cNvPr id="23" name="Group 22">
              <a:extLst>
                <a:ext uri="{FF2B5EF4-FFF2-40B4-BE49-F238E27FC236}">
                  <a16:creationId xmlns:a16="http://schemas.microsoft.com/office/drawing/2014/main" id="{BB3EAA8E-7C67-4216-8F93-5FF3D37CD0C3}"/>
                </a:ext>
              </a:extLst>
            </p:cNvPr>
            <p:cNvGrpSpPr/>
            <p:nvPr/>
          </p:nvGrpSpPr>
          <p:grpSpPr>
            <a:xfrm>
              <a:off x="7084876" y="3593223"/>
              <a:ext cx="4237407" cy="153888"/>
              <a:chOff x="7352704" y="3476265"/>
              <a:chExt cx="4237407" cy="153888"/>
            </a:xfrm>
          </p:grpSpPr>
          <p:sp>
            <p:nvSpPr>
              <p:cNvPr id="78" name="TextBox 77">
                <a:extLst>
                  <a:ext uri="{FF2B5EF4-FFF2-40B4-BE49-F238E27FC236}">
                    <a16:creationId xmlns:a16="http://schemas.microsoft.com/office/drawing/2014/main" id="{F0D813E8-2ECC-43A4-9198-89E2BCF3C0CB}"/>
                  </a:ext>
                </a:extLst>
              </p:cNvPr>
              <p:cNvSpPr txBox="1"/>
              <p:nvPr/>
            </p:nvSpPr>
            <p:spPr>
              <a:xfrm>
                <a:off x="7352704" y="3476265"/>
                <a:ext cx="26930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High</a:t>
                </a:r>
              </a:p>
            </p:txBody>
          </p:sp>
          <p:sp>
            <p:nvSpPr>
              <p:cNvPr id="80" name="TextBox 79">
                <a:extLst>
                  <a:ext uri="{FF2B5EF4-FFF2-40B4-BE49-F238E27FC236}">
                    <a16:creationId xmlns:a16="http://schemas.microsoft.com/office/drawing/2014/main" id="{C4F65A25-75CF-46A2-A301-0148DC5B51B2}"/>
                  </a:ext>
                </a:extLst>
              </p:cNvPr>
              <p:cNvSpPr txBox="1"/>
              <p:nvPr/>
            </p:nvSpPr>
            <p:spPr>
              <a:xfrm>
                <a:off x="11070737" y="3476265"/>
                <a:ext cx="51937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Very Low</a:t>
                </a:r>
              </a:p>
            </p:txBody>
          </p:sp>
          <p:sp>
            <p:nvSpPr>
              <p:cNvPr id="82" name="TextBox 81">
                <a:extLst>
                  <a:ext uri="{FF2B5EF4-FFF2-40B4-BE49-F238E27FC236}">
                    <a16:creationId xmlns:a16="http://schemas.microsoft.com/office/drawing/2014/main" id="{822588DE-A6E8-41B2-B28D-3708932BA8A5}"/>
                  </a:ext>
                </a:extLst>
              </p:cNvPr>
              <p:cNvSpPr txBox="1"/>
              <p:nvPr/>
            </p:nvSpPr>
            <p:spPr>
              <a:xfrm>
                <a:off x="8609146" y="3476265"/>
                <a:ext cx="258084"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Med</a:t>
                </a:r>
              </a:p>
            </p:txBody>
          </p:sp>
          <p:sp>
            <p:nvSpPr>
              <p:cNvPr id="85" name="TextBox 84">
                <a:extLst>
                  <a:ext uri="{FF2B5EF4-FFF2-40B4-BE49-F238E27FC236}">
                    <a16:creationId xmlns:a16="http://schemas.microsoft.com/office/drawing/2014/main" id="{F675F161-6725-44AF-AFF9-5484F4C09A66}"/>
                  </a:ext>
                </a:extLst>
              </p:cNvPr>
              <p:cNvSpPr txBox="1"/>
              <p:nvPr/>
            </p:nvSpPr>
            <p:spPr>
              <a:xfrm>
                <a:off x="9854368" y="3476265"/>
                <a:ext cx="229230"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Low</a:t>
                </a:r>
              </a:p>
            </p:txBody>
          </p:sp>
        </p:grpSp>
        <p:cxnSp>
          <p:nvCxnSpPr>
            <p:cNvPr id="117" name="Straight Arrow Connector 116">
              <a:extLst>
                <a:ext uri="{FF2B5EF4-FFF2-40B4-BE49-F238E27FC236}">
                  <a16:creationId xmlns:a16="http://schemas.microsoft.com/office/drawing/2014/main" id="{7EB0C13F-4086-4CFC-BAD8-4E45D3CB729F}"/>
                </a:ext>
              </a:extLst>
            </p:cNvPr>
            <p:cNvCxnSpPr>
              <a:cxnSpLocks/>
            </p:cNvCxnSpPr>
            <p:nvPr/>
          </p:nvCxnSpPr>
          <p:spPr>
            <a:xfrm flipV="1">
              <a:off x="6740981" y="3864475"/>
              <a:ext cx="3" cy="2411469"/>
            </a:xfrm>
            <a:prstGeom prst="straightConnector1">
              <a:avLst/>
            </a:prstGeom>
            <a:ln w="19050" cap="rnd">
              <a:solidFill>
                <a:schemeClr val="bg2">
                  <a:lumMod val="50000"/>
                </a:scheme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B7A720D-E9CC-4183-BE9A-B0E0735A4B99}"/>
                </a:ext>
              </a:extLst>
            </p:cNvPr>
            <p:cNvSpPr txBox="1"/>
            <p:nvPr/>
          </p:nvSpPr>
          <p:spPr>
            <a:xfrm rot="16200000">
              <a:off x="6266333" y="4987109"/>
              <a:ext cx="949298" cy="166199"/>
            </a:xfrm>
            <a:prstGeom prst="rect">
              <a:avLst/>
            </a:prstGeom>
            <a:solidFill>
              <a:schemeClr val="bg1"/>
            </a:solidFill>
          </p:spPr>
          <p:txBody>
            <a:bodyPr wrap="none" lIns="91440" tIns="0" rIns="91440" bIns="0" rtlCol="0" anchor="ctr" anchorCtr="0">
              <a:spAutoFit/>
            </a:bodyPr>
            <a:lstStyle>
              <a:defPPr>
                <a:defRPr lang="en-US"/>
              </a:defPPr>
              <a:lvl1pPr marR="0" lvl="0" indent="0" algn="ctr" fontAlgn="auto">
                <a:lnSpc>
                  <a:spcPct val="90000"/>
                </a:lnSpc>
                <a:spcBef>
                  <a:spcPts val="0"/>
                </a:spcBef>
                <a:spcAft>
                  <a:spcPts val="0"/>
                </a:spcAft>
                <a:buClrTx/>
                <a:buSzTx/>
                <a:buFontTx/>
                <a:buNone/>
                <a:tabLst/>
                <a:defRPr kumimoji="0" sz="1200" b="0" i="0" u="none" strike="noStrike" cap="none" spc="0" normalizeH="0" baseline="0">
                  <a:ln>
                    <a:noFill/>
                  </a:ln>
                  <a:solidFill>
                    <a:srgbClr val="353535"/>
                  </a:solidFill>
                  <a:effectLst/>
                  <a:uLnTx/>
                  <a:uFillTx/>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bold"/>
                  <a:ea typeface="+mn-ea"/>
                  <a:cs typeface="+mn-cs"/>
                </a:rPr>
                <a:t>Account fit</a:t>
              </a:r>
            </a:p>
          </p:txBody>
        </p:sp>
        <p:cxnSp>
          <p:nvCxnSpPr>
            <p:cNvPr id="118" name="Straight Arrow Connector 117">
              <a:extLst>
                <a:ext uri="{FF2B5EF4-FFF2-40B4-BE49-F238E27FC236}">
                  <a16:creationId xmlns:a16="http://schemas.microsoft.com/office/drawing/2014/main" id="{2DBC9E7B-F912-488C-AAEE-17C0FE563033}"/>
                </a:ext>
              </a:extLst>
            </p:cNvPr>
            <p:cNvCxnSpPr>
              <a:cxnSpLocks/>
            </p:cNvCxnSpPr>
            <p:nvPr/>
          </p:nvCxnSpPr>
          <p:spPr>
            <a:xfrm flipH="1">
              <a:off x="7084876" y="3444166"/>
              <a:ext cx="4237407" cy="0"/>
            </a:xfrm>
            <a:prstGeom prst="straightConnector1">
              <a:avLst/>
            </a:prstGeom>
            <a:ln w="19050" cap="rnd">
              <a:solidFill>
                <a:schemeClr val="bg2">
                  <a:lumMod val="50000"/>
                </a:scheme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8684593-DAB0-441D-9584-3879071489BC}"/>
                </a:ext>
              </a:extLst>
            </p:cNvPr>
            <p:cNvSpPr txBox="1"/>
            <p:nvPr/>
          </p:nvSpPr>
          <p:spPr>
            <a:xfrm>
              <a:off x="8644418" y="3361067"/>
              <a:ext cx="1118319" cy="166199"/>
            </a:xfrm>
            <a:prstGeom prst="rect">
              <a:avLst/>
            </a:prstGeom>
            <a:solidFill>
              <a:schemeClr val="bg1"/>
            </a:solidFill>
          </p:spPr>
          <p:txBody>
            <a:bodyPr wrap="none" lIns="91440" tIns="0" rIns="9144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bold"/>
                  <a:ea typeface="+mn-ea"/>
                  <a:cs typeface="+mn-cs"/>
                </a:rPr>
                <a:t>Intent signals</a:t>
              </a:r>
            </a:p>
          </p:txBody>
        </p:sp>
      </p:grpSp>
      <p:graphicFrame>
        <p:nvGraphicFramePr>
          <p:cNvPr id="6" name="Table 6">
            <a:extLst>
              <a:ext uri="{FF2B5EF4-FFF2-40B4-BE49-F238E27FC236}">
                <a16:creationId xmlns:a16="http://schemas.microsoft.com/office/drawing/2014/main" id="{1A9152A1-7FE9-4589-AC2B-F43237D67681}"/>
              </a:ext>
            </a:extLst>
          </p:cNvPr>
          <p:cNvGraphicFramePr>
            <a:graphicFrameLocks noGrp="1"/>
          </p:cNvGraphicFramePr>
          <p:nvPr/>
        </p:nvGraphicFramePr>
        <p:xfrm>
          <a:off x="6657882" y="1205932"/>
          <a:ext cx="4709226" cy="1754080"/>
        </p:xfrm>
        <a:graphic>
          <a:graphicData uri="http://schemas.openxmlformats.org/drawingml/2006/table">
            <a:tbl>
              <a:tblPr firstRow="1" bandRow="1">
                <a:tableStyleId>{5C22544A-7EE6-4342-B048-85BDC9FD1C3A}</a:tableStyleId>
              </a:tblPr>
              <a:tblGrid>
                <a:gridCol w="1569742">
                  <a:extLst>
                    <a:ext uri="{9D8B030D-6E8A-4147-A177-3AD203B41FA5}">
                      <a16:colId xmlns:a16="http://schemas.microsoft.com/office/drawing/2014/main" val="2243041935"/>
                    </a:ext>
                  </a:extLst>
                </a:gridCol>
                <a:gridCol w="1569742">
                  <a:extLst>
                    <a:ext uri="{9D8B030D-6E8A-4147-A177-3AD203B41FA5}">
                      <a16:colId xmlns:a16="http://schemas.microsoft.com/office/drawing/2014/main" val="4189315610"/>
                    </a:ext>
                  </a:extLst>
                </a:gridCol>
                <a:gridCol w="1569742">
                  <a:extLst>
                    <a:ext uri="{9D8B030D-6E8A-4147-A177-3AD203B41FA5}">
                      <a16:colId xmlns:a16="http://schemas.microsoft.com/office/drawing/2014/main" val="4099017704"/>
                    </a:ext>
                  </a:extLst>
                </a:gridCol>
              </a:tblGrid>
              <a:tr h="438520">
                <a:tc>
                  <a:txBody>
                    <a:bodyPr/>
                    <a:lstStyle/>
                    <a:p>
                      <a:pPr algn="ctr"/>
                      <a:r>
                        <a:rPr lang="en-US" sz="1100" b="0" dirty="0">
                          <a:solidFill>
                            <a:schemeClr val="tx1"/>
                          </a:solidFill>
                          <a:latin typeface="+mj-lt"/>
                        </a:rPr>
                        <a:t>Social</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Public events</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Win/Loss</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9511925"/>
                  </a:ext>
                </a:extLst>
              </a:tr>
              <a:tr h="438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Segoe UI" pitchFamily="34" charset="0"/>
                        </a:rPr>
                        <a:t>Job postings</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Blogs</a:t>
                      </a:r>
                      <a:endParaRPr lang="en-US" sz="1100" b="0" dirty="0">
                        <a:solidFill>
                          <a:schemeClr val="tx1"/>
                        </a:solidFill>
                        <a:latin typeface="+mj-lt"/>
                      </a:endParaRP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Content consumption</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6784927"/>
                  </a:ext>
                </a:extLst>
              </a:tr>
              <a:tr h="438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Browsing patterns</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Install data</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Sales performance</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377315"/>
                  </a:ext>
                </a:extLst>
              </a:tr>
              <a:tr h="438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Technology install</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Product usage</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Company size</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8014298"/>
                  </a:ext>
                </a:extLst>
              </a:tr>
            </a:tbl>
          </a:graphicData>
        </a:graphic>
      </p:graphicFrame>
    </p:spTree>
    <p:extLst>
      <p:ext uri="{BB962C8B-B14F-4D97-AF65-F5344CB8AC3E}">
        <p14:creationId xmlns:p14="http://schemas.microsoft.com/office/powerpoint/2010/main" val="194428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100000" fill="hold" nodeType="withEffect">
                                  <p:stCondLst>
                                    <p:cond delay="0"/>
                                  </p:stCondLst>
                                  <p:childTnLst>
                                    <p:animMotion origin="layout" path="M -2.70833E-6 3.7037E-7 L -2.70833E-6 -0.01898 " pathEditMode="relative" rAng="0" ptsTypes="AA">
                                      <p:cBhvr>
                                        <p:cTn id="15" dur="500" spd="-100000" fill="hold"/>
                                        <p:tgtEl>
                                          <p:spTgt spid="6"/>
                                        </p:tgtEl>
                                        <p:attrNameLst>
                                          <p:attrName>ppt_x</p:attrName>
                                          <p:attrName>ppt_y</p:attrName>
                                        </p:attrNameLst>
                                      </p:cBhvr>
                                      <p:rCtr x="0" y="-949"/>
                                    </p:animMotion>
                                  </p:childTnLst>
                                </p:cTn>
                              </p:par>
                              <p:par>
                                <p:cTn id="16" presetID="10" presetClass="entr" presetSubtype="0" fill="hold"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42" presetClass="path" presetSubtype="0" decel="100000" fill="hold" nodeType="withEffect">
                                  <p:stCondLst>
                                    <p:cond delay="250"/>
                                  </p:stCondLst>
                                  <p:childTnLst>
                                    <p:animMotion origin="layout" path="M -2.70833E-6 3.7037E-7 L -2.70833E-6 -0.01898 " pathEditMode="relative" rAng="0" ptsTypes="AA">
                                      <p:cBhvr>
                                        <p:cTn id="20" dur="500" spd="-100000" fill="hold"/>
                                        <p:tgtEl>
                                          <p:spTgt spid="44"/>
                                        </p:tgtEl>
                                        <p:attrNameLst>
                                          <p:attrName>ppt_x</p:attrName>
                                          <p:attrName>ppt_y</p:attrName>
                                        </p:attrNameLst>
                                      </p:cBhvr>
                                      <p:rCtr x="0" y="-949"/>
                                    </p:animMotion>
                                  </p:childTnLst>
                                </p:cTn>
                              </p:par>
                              <p:par>
                                <p:cTn id="21" presetID="10" presetClass="entr" presetSubtype="0" fill="hold" nodeType="withEffect">
                                  <p:stCondLst>
                                    <p:cond delay="50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42" presetClass="path" presetSubtype="0" decel="100000" fill="hold" nodeType="withEffect">
                                  <p:stCondLst>
                                    <p:cond delay="500"/>
                                  </p:stCondLst>
                                  <p:childTnLst>
                                    <p:animMotion origin="layout" path="M -2.70833E-6 3.7037E-7 L -2.70833E-6 -0.01898 " pathEditMode="relative" rAng="0" ptsTypes="AA">
                                      <p:cBhvr>
                                        <p:cTn id="25" dur="500" spd="-100000" fill="hold"/>
                                        <p:tgtEl>
                                          <p:spTgt spid="4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359016" y="1799600"/>
            <a:ext cx="530063" cy="4801954"/>
            <a:chOff x="738641" y="1059583"/>
            <a:chExt cx="434177" cy="1980222"/>
          </a:xfrm>
        </p:grpSpPr>
        <p:sp>
          <p:nvSpPr>
            <p:cNvPr id="5" name="TextBox 4"/>
            <p:cNvSpPr txBox="1"/>
            <p:nvPr/>
          </p:nvSpPr>
          <p:spPr>
            <a:xfrm rot="16200000">
              <a:off x="-97971" y="1896197"/>
              <a:ext cx="1980220" cy="306995"/>
            </a:xfrm>
            <a:prstGeom prst="rect">
              <a:avLst/>
            </a:prstGeom>
            <a:solidFill>
              <a:schemeClr val="tx1">
                <a:lumMod val="65000"/>
                <a:lumOff val="35000"/>
              </a:schemeClr>
            </a:solidFill>
            <a:ln w="3175">
              <a:solidFill>
                <a:schemeClr val="tx1"/>
              </a:solidFill>
            </a:ln>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Customer Opportunities</a:t>
              </a:r>
            </a:p>
          </p:txBody>
        </p:sp>
        <p:sp>
          <p:nvSpPr>
            <p:cNvPr id="6" name="TextBox 5"/>
            <p:cNvSpPr txBox="1"/>
            <p:nvPr/>
          </p:nvSpPr>
          <p:spPr>
            <a:xfrm rot="16200000">
              <a:off x="126441" y="1993427"/>
              <a:ext cx="1980221" cy="112533"/>
            </a:xfrm>
            <a:prstGeom prst="rect">
              <a:avLst/>
            </a:prstGeom>
            <a:solidFill>
              <a:srgbClr val="0078D4"/>
            </a:solidFill>
            <a:ln w="3175">
              <a:solidFill>
                <a:schemeClr val="accent1"/>
              </a:solidFill>
            </a:ln>
          </p:spPr>
          <p:txBody>
            <a:bodyPr wrap="square" rtlCol="0">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Isosceles Triangle 6"/>
            <p:cNvSpPr/>
            <p:nvPr/>
          </p:nvSpPr>
          <p:spPr>
            <a:xfrm rot="5400000">
              <a:off x="1008538" y="1242890"/>
              <a:ext cx="216024" cy="112533"/>
            </a:xfrm>
            <a:prstGeom prst="triangle">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7670132C-AFD1-4434-A418-DC177D0C98FA}"/>
              </a:ext>
            </a:extLst>
          </p:cNvPr>
          <p:cNvGrpSpPr/>
          <p:nvPr/>
        </p:nvGrpSpPr>
        <p:grpSpPr>
          <a:xfrm>
            <a:off x="6300544" y="1795821"/>
            <a:ext cx="530063" cy="4805735"/>
            <a:chOff x="738640" y="1059583"/>
            <a:chExt cx="434177" cy="1980222"/>
          </a:xfrm>
        </p:grpSpPr>
        <p:sp>
          <p:nvSpPr>
            <p:cNvPr id="31" name="TextBox 30">
              <a:extLst>
                <a:ext uri="{FF2B5EF4-FFF2-40B4-BE49-F238E27FC236}">
                  <a16:creationId xmlns:a16="http://schemas.microsoft.com/office/drawing/2014/main" id="{76A73546-FC11-4321-A71B-9F6353956693}"/>
                </a:ext>
              </a:extLst>
            </p:cNvPr>
            <p:cNvSpPr txBox="1"/>
            <p:nvPr/>
          </p:nvSpPr>
          <p:spPr>
            <a:xfrm rot="16200000">
              <a:off x="-97972" y="1896197"/>
              <a:ext cx="1980220" cy="306995"/>
            </a:xfrm>
            <a:prstGeom prst="rect">
              <a:avLst/>
            </a:prstGeom>
            <a:solidFill>
              <a:schemeClr val="tx1">
                <a:lumMod val="65000"/>
                <a:lumOff val="35000"/>
              </a:schemeClr>
            </a:solidFill>
            <a:ln w="3175">
              <a:solidFill>
                <a:schemeClr val="tx1"/>
              </a:solidFill>
            </a:ln>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Downloads Hub</a:t>
              </a:r>
            </a:p>
          </p:txBody>
        </p:sp>
        <p:sp>
          <p:nvSpPr>
            <p:cNvPr id="32" name="TextBox 31">
              <a:extLst>
                <a:ext uri="{FF2B5EF4-FFF2-40B4-BE49-F238E27FC236}">
                  <a16:creationId xmlns:a16="http://schemas.microsoft.com/office/drawing/2014/main" id="{9FDC0F27-CE9F-4911-A095-E123FD478106}"/>
                </a:ext>
              </a:extLst>
            </p:cNvPr>
            <p:cNvSpPr txBox="1"/>
            <p:nvPr/>
          </p:nvSpPr>
          <p:spPr>
            <a:xfrm rot="16200000">
              <a:off x="126440" y="1993427"/>
              <a:ext cx="1980221" cy="112533"/>
            </a:xfrm>
            <a:prstGeom prst="rect">
              <a:avLst/>
            </a:prstGeom>
            <a:solidFill>
              <a:srgbClr val="0078D4"/>
            </a:solidFill>
            <a:ln w="3175">
              <a:solidFill>
                <a:schemeClr val="accent1"/>
              </a:solidFill>
            </a:ln>
          </p:spPr>
          <p:txBody>
            <a:bodyPr wrap="square" rtlCol="0">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2B6D9575-0007-41B2-AD55-4C162D0213F1}"/>
                </a:ext>
              </a:extLst>
            </p:cNvPr>
            <p:cNvSpPr/>
            <p:nvPr/>
          </p:nvSpPr>
          <p:spPr>
            <a:xfrm rot="5400000">
              <a:off x="1007001" y="1241353"/>
              <a:ext cx="216024" cy="115607"/>
            </a:xfrm>
            <a:prstGeom prst="triangle">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extBox 50">
            <a:extLst>
              <a:ext uri="{FF2B5EF4-FFF2-40B4-BE49-F238E27FC236}">
                <a16:creationId xmlns:a16="http://schemas.microsoft.com/office/drawing/2014/main" id="{83127827-51B5-4104-BB41-5BF68121C146}"/>
              </a:ext>
            </a:extLst>
          </p:cNvPr>
          <p:cNvSpPr txBox="1"/>
          <p:nvPr/>
        </p:nvSpPr>
        <p:spPr>
          <a:xfrm>
            <a:off x="252875" y="814867"/>
            <a:ext cx="11468561" cy="6604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CloudAscent Data in partner center is available in two locations: </a:t>
            </a:r>
            <a:r>
              <a:rPr kumimoji="0" lang="en-US" sz="16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Customer opportunities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 summary view for partners; Detailed downloads available via </a:t>
            </a:r>
            <a:r>
              <a:rPr kumimoji="0" lang="en-US" sz="16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Downloads Hub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25" name="Graphic 24" descr="Bar chart">
            <a:extLst>
              <a:ext uri="{FF2B5EF4-FFF2-40B4-BE49-F238E27FC236}">
                <a16:creationId xmlns:a16="http://schemas.microsoft.com/office/drawing/2014/main" id="{89E894B3-7F34-4F17-9EF8-ADBBE08512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9112" y="2133992"/>
            <a:ext cx="237710" cy="237710"/>
          </a:xfrm>
          <a:prstGeom prst="rect">
            <a:avLst/>
          </a:prstGeom>
        </p:spPr>
      </p:pic>
      <p:pic>
        <p:nvPicPr>
          <p:cNvPr id="27" name="Graphic 26" descr="Business Growth">
            <a:extLst>
              <a:ext uri="{FF2B5EF4-FFF2-40B4-BE49-F238E27FC236}">
                <a16:creationId xmlns:a16="http://schemas.microsoft.com/office/drawing/2014/main" id="{D1910973-4264-41FB-A1DD-3DABE76CD1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124" y="2063250"/>
            <a:ext cx="365708" cy="365708"/>
          </a:xfrm>
          <a:prstGeom prst="rect">
            <a:avLst/>
          </a:prstGeom>
        </p:spPr>
      </p:pic>
      <p:sp>
        <p:nvSpPr>
          <p:cNvPr id="11" name="Rectangle 10">
            <a:extLst>
              <a:ext uri="{FF2B5EF4-FFF2-40B4-BE49-F238E27FC236}">
                <a16:creationId xmlns:a16="http://schemas.microsoft.com/office/drawing/2014/main" id="{8EEE80D4-1ACA-2ED0-51F8-EF0229FE8B07}"/>
              </a:ext>
            </a:extLst>
          </p:cNvPr>
          <p:cNvSpPr/>
          <p:nvPr/>
        </p:nvSpPr>
        <p:spPr>
          <a:xfrm flipV="1">
            <a:off x="8191124" y="5311613"/>
            <a:ext cx="1710528" cy="731520"/>
          </a:xfrm>
          <a:prstGeom prst="rect">
            <a:avLst/>
          </a:prstGeom>
          <a:noFill/>
          <a:ln w="38100" cap="flat">
            <a:solidFill>
              <a:srgbClr val="4CB1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Light"/>
              <a:ea typeface="Helvetica Light"/>
              <a:cs typeface="Helvetica Light"/>
              <a:sym typeface="Helvetica Light"/>
            </a:endParaRPr>
          </a:p>
        </p:txBody>
      </p:sp>
      <p:sp>
        <p:nvSpPr>
          <p:cNvPr id="12" name="Title 1">
            <a:extLst>
              <a:ext uri="{FF2B5EF4-FFF2-40B4-BE49-F238E27FC236}">
                <a16:creationId xmlns:a16="http://schemas.microsoft.com/office/drawing/2014/main" id="{E14D17DF-680F-B8ED-F30F-50D253B8CFBC}"/>
              </a:ext>
            </a:extLst>
          </p:cNvPr>
          <p:cNvSpPr>
            <a:spLocks noGrp="1"/>
          </p:cNvSpPr>
          <p:nvPr>
            <p:ph type="title"/>
          </p:nvPr>
        </p:nvSpPr>
        <p:spPr>
          <a:xfrm>
            <a:off x="252875" y="169169"/>
            <a:ext cx="11018520" cy="430887"/>
          </a:xfrm>
        </p:spPr>
        <p:txBody>
          <a:bodyPr vert="horz" wrap="square" lIns="0" tIns="0" rIns="0" bIns="0" rtlCol="0" anchor="t">
            <a:spAutoFit/>
          </a:bodyPr>
          <a:lstStyle/>
          <a:p>
            <a:pPr defTabSz="932742">
              <a:lnSpc>
                <a:spcPct val="100000"/>
              </a:lnSpc>
            </a:pPr>
            <a:r>
              <a:rPr lang="en-US" sz="2700" spc="-50" dirty="0">
                <a:ln w="3175">
                  <a:noFill/>
                </a:ln>
                <a:latin typeface="Segoe UI Semibold" panose="020B0702040204020203" pitchFamily="34" charset="0"/>
                <a:ea typeface="+mn-ea"/>
                <a:cs typeface="Segoe UI Semibold" panose="020B0702040204020203" pitchFamily="34" charset="0"/>
              </a:rPr>
              <a:t>CloudAscent Partner Center Downloads</a:t>
            </a:r>
          </a:p>
        </p:txBody>
      </p:sp>
      <p:pic>
        <p:nvPicPr>
          <p:cNvPr id="4" name="Picture 3">
            <a:extLst>
              <a:ext uri="{FF2B5EF4-FFF2-40B4-BE49-F238E27FC236}">
                <a16:creationId xmlns:a16="http://schemas.microsoft.com/office/drawing/2014/main" id="{353DAA54-84CA-99CA-43EA-653D008A554C}"/>
              </a:ext>
            </a:extLst>
          </p:cNvPr>
          <p:cNvPicPr>
            <a:picLocks noChangeAspect="1"/>
          </p:cNvPicPr>
          <p:nvPr/>
        </p:nvPicPr>
        <p:blipFill>
          <a:blip r:embed="rId7"/>
          <a:stretch>
            <a:fillRect/>
          </a:stretch>
        </p:blipFill>
        <p:spPr>
          <a:xfrm>
            <a:off x="903206" y="1799599"/>
            <a:ext cx="4846159" cy="47981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6337377-221A-782E-CE09-A073585B67DF}"/>
              </a:ext>
            </a:extLst>
          </p:cNvPr>
          <p:cNvPicPr>
            <a:picLocks noChangeAspect="1"/>
          </p:cNvPicPr>
          <p:nvPr/>
        </p:nvPicPr>
        <p:blipFill rotWithShape="1">
          <a:blip r:embed="rId8"/>
          <a:srcRect r="17008"/>
          <a:stretch/>
        </p:blipFill>
        <p:spPr>
          <a:xfrm>
            <a:off x="6844738" y="1795821"/>
            <a:ext cx="4641629" cy="4801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1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4F965425-B2C6-4665-9D6F-242F6AF08774}"/>
              </a:ext>
              <a:ext uri="{C183D7F6-B498-43B3-948B-1728B52AA6E4}">
                <adec:decorative xmlns:adec="http://schemas.microsoft.com/office/drawing/2017/decorative" val="1"/>
              </a:ext>
            </a:extLst>
          </p:cNvPr>
          <p:cNvSpPr/>
          <p:nvPr/>
        </p:nvSpPr>
        <p:spPr bwMode="auto">
          <a:xfrm>
            <a:off x="0" y="0"/>
            <a:ext cx="5008563"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32239D-27FD-4E7A-BA12-ECA16AB664F8}"/>
              </a:ext>
            </a:extLst>
          </p:cNvPr>
          <p:cNvSpPr>
            <a:spLocks noGrp="1"/>
          </p:cNvSpPr>
          <p:nvPr>
            <p:ph type="title"/>
          </p:nvPr>
        </p:nvSpPr>
        <p:spPr>
          <a:xfrm>
            <a:off x="588263" y="457200"/>
            <a:ext cx="4199967" cy="830997"/>
          </a:xfrm>
        </p:spPr>
        <p:txBody>
          <a:bodyPr/>
          <a:lstStyle/>
          <a:p>
            <a:r>
              <a:rPr lang="en-US" sz="2700"/>
              <a:t>Accessing through</a:t>
            </a:r>
            <a:br>
              <a:rPr lang="en-US" sz="2700"/>
            </a:br>
            <a:r>
              <a:rPr lang="en-US" sz="2700"/>
              <a:t>partner center</a:t>
            </a:r>
          </a:p>
        </p:txBody>
      </p:sp>
      <p:cxnSp>
        <p:nvCxnSpPr>
          <p:cNvPr id="71" name="Straight Connector 70">
            <a:extLst>
              <a:ext uri="{FF2B5EF4-FFF2-40B4-BE49-F238E27FC236}">
                <a16:creationId xmlns:a16="http://schemas.microsoft.com/office/drawing/2014/main" id="{7254D1D3-800F-4F2C-AC00-D1E6B7FCCB2F}"/>
              </a:ext>
              <a:ext uri="{C183D7F6-B498-43B3-948B-1728B52AA6E4}">
                <adec:decorative xmlns:adec="http://schemas.microsoft.com/office/drawing/2017/decorative" val="1"/>
              </a:ext>
            </a:extLst>
          </p:cNvPr>
          <p:cNvCxnSpPr>
            <a:cxnSpLocks/>
          </p:cNvCxnSpPr>
          <p:nvPr/>
        </p:nvCxnSpPr>
        <p:spPr>
          <a:xfrm flipH="1">
            <a:off x="6361177" y="1458307"/>
            <a:ext cx="1368693"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1E27E31-2402-4189-A79C-7F55DC102956}"/>
              </a:ext>
              <a:ext uri="{C183D7F6-B498-43B3-948B-1728B52AA6E4}">
                <adec:decorative xmlns:adec="http://schemas.microsoft.com/office/drawing/2017/decorative" val="1"/>
              </a:ext>
            </a:extLst>
          </p:cNvPr>
          <p:cNvCxnSpPr>
            <a:cxnSpLocks/>
          </p:cNvCxnSpPr>
          <p:nvPr/>
        </p:nvCxnSpPr>
        <p:spPr>
          <a:xfrm flipH="1">
            <a:off x="6361177" y="3131402"/>
            <a:ext cx="1368693"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01B7243-8748-45AD-9A1A-9E18E96AD74D}"/>
              </a:ext>
              <a:ext uri="{C183D7F6-B498-43B3-948B-1728B52AA6E4}">
                <adec:decorative xmlns:adec="http://schemas.microsoft.com/office/drawing/2017/decorative" val="1"/>
              </a:ext>
            </a:extLst>
          </p:cNvPr>
          <p:cNvCxnSpPr>
            <a:cxnSpLocks/>
          </p:cNvCxnSpPr>
          <p:nvPr/>
        </p:nvCxnSpPr>
        <p:spPr>
          <a:xfrm flipH="1">
            <a:off x="6361177" y="5100507"/>
            <a:ext cx="1368693" cy="0"/>
          </a:xfrm>
          <a:prstGeom prst="line">
            <a:avLst/>
          </a:prstGeom>
          <a:ln w="22225" cap="rnd">
            <a:solidFill>
              <a:schemeClr val="accent1"/>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26F00DEE-97A7-4276-92AD-D12E5BC5A4E7}"/>
              </a:ext>
              <a:ext uri="{C183D7F6-B498-43B3-948B-1728B52AA6E4}">
                <adec:decorative xmlns:adec="http://schemas.microsoft.com/office/drawing/2017/decorative" val="1"/>
              </a:ext>
            </a:extLst>
          </p:cNvPr>
          <p:cNvSpPr/>
          <p:nvPr/>
        </p:nvSpPr>
        <p:spPr bwMode="auto">
          <a:xfrm>
            <a:off x="6047950" y="2944224"/>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2</a:t>
            </a:r>
          </a:p>
        </p:txBody>
      </p:sp>
      <p:sp>
        <p:nvSpPr>
          <p:cNvPr id="82" name="Oval 81">
            <a:extLst>
              <a:ext uri="{FF2B5EF4-FFF2-40B4-BE49-F238E27FC236}">
                <a16:creationId xmlns:a16="http://schemas.microsoft.com/office/drawing/2014/main" id="{56751BA0-E8BD-46ED-906C-A8B162BFCE51}"/>
              </a:ext>
              <a:ext uri="{C183D7F6-B498-43B3-948B-1728B52AA6E4}">
                <adec:decorative xmlns:adec="http://schemas.microsoft.com/office/drawing/2017/decorative" val="1"/>
              </a:ext>
            </a:extLst>
          </p:cNvPr>
          <p:cNvSpPr/>
          <p:nvPr/>
        </p:nvSpPr>
        <p:spPr bwMode="auto">
          <a:xfrm>
            <a:off x="6047950" y="4913329"/>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3</a:t>
            </a:r>
          </a:p>
        </p:txBody>
      </p:sp>
      <p:grpSp>
        <p:nvGrpSpPr>
          <p:cNvPr id="26" name="Group 25">
            <a:extLst>
              <a:ext uri="{FF2B5EF4-FFF2-40B4-BE49-F238E27FC236}">
                <a16:creationId xmlns:a16="http://schemas.microsoft.com/office/drawing/2014/main" id="{9BCAD221-57A4-4962-A756-B700B6F5E9EB}"/>
              </a:ext>
              <a:ext uri="{C183D7F6-B498-43B3-948B-1728B52AA6E4}">
                <adec:decorative xmlns:adec="http://schemas.microsoft.com/office/drawing/2017/decorative" val="1"/>
              </a:ext>
            </a:extLst>
          </p:cNvPr>
          <p:cNvGrpSpPr/>
          <p:nvPr/>
        </p:nvGrpSpPr>
        <p:grpSpPr>
          <a:xfrm>
            <a:off x="588263" y="1669197"/>
            <a:ext cx="3866975" cy="430887"/>
            <a:chOff x="588263" y="1612936"/>
            <a:chExt cx="3866975" cy="430887"/>
          </a:xfrm>
        </p:grpSpPr>
        <p:sp>
          <p:nvSpPr>
            <p:cNvPr id="85" name="TextBox 84">
              <a:extLst>
                <a:ext uri="{FF2B5EF4-FFF2-40B4-BE49-F238E27FC236}">
                  <a16:creationId xmlns:a16="http://schemas.microsoft.com/office/drawing/2014/main" id="{02A2E994-ED2A-4028-BDAC-031CA4922878}"/>
                </a:ext>
              </a:extLst>
            </p:cNvPr>
            <p:cNvSpPr txBox="1"/>
            <p:nvPr/>
          </p:nvSpPr>
          <p:spPr>
            <a:xfrm>
              <a:off x="588263" y="1612936"/>
              <a:ext cx="144270"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1</a:t>
              </a:r>
            </a:p>
          </p:txBody>
        </p:sp>
        <p:sp>
          <p:nvSpPr>
            <p:cNvPr id="86" name="TextBox 85">
              <a:extLst>
                <a:ext uri="{FF2B5EF4-FFF2-40B4-BE49-F238E27FC236}">
                  <a16:creationId xmlns:a16="http://schemas.microsoft.com/office/drawing/2014/main" id="{292F5BEE-74DC-4EAE-B0BC-54421F2F0498}"/>
                </a:ext>
              </a:extLst>
            </p:cNvPr>
            <p:cNvSpPr txBox="1"/>
            <p:nvPr/>
          </p:nvSpPr>
          <p:spPr>
            <a:xfrm>
              <a:off x="1094959" y="1612936"/>
              <a:ext cx="3360279"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Navigate to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https://partner.microsoft.com/</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&amp; select </a:t>
              </a: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Partner Center.</a:t>
              </a:r>
            </a:p>
          </p:txBody>
        </p:sp>
        <p:cxnSp>
          <p:nvCxnSpPr>
            <p:cNvPr id="90" name="Straight Connector 89">
              <a:extLst>
                <a:ext uri="{FF2B5EF4-FFF2-40B4-BE49-F238E27FC236}">
                  <a16:creationId xmlns:a16="http://schemas.microsoft.com/office/drawing/2014/main" id="{188EA52E-0E8A-469C-87B0-B1CE441B8D63}"/>
                </a:ext>
              </a:extLst>
            </p:cNvPr>
            <p:cNvCxnSpPr>
              <a:cxnSpLocks/>
            </p:cNvCxnSpPr>
            <p:nvPr/>
          </p:nvCxnSpPr>
          <p:spPr>
            <a:xfrm rot="16200000">
              <a:off x="722102" y="1828379"/>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46BC033-A3ED-45F3-83B4-92C0EFA48257}"/>
              </a:ext>
              <a:ext uri="{C183D7F6-B498-43B3-948B-1728B52AA6E4}">
                <adec:decorative xmlns:adec="http://schemas.microsoft.com/office/drawing/2017/decorative" val="1"/>
              </a:ext>
            </a:extLst>
          </p:cNvPr>
          <p:cNvGrpSpPr/>
          <p:nvPr/>
        </p:nvGrpSpPr>
        <p:grpSpPr>
          <a:xfrm>
            <a:off x="588263" y="2444730"/>
            <a:ext cx="3218913" cy="430887"/>
            <a:chOff x="588263" y="2367848"/>
            <a:chExt cx="3218913" cy="430887"/>
          </a:xfrm>
        </p:grpSpPr>
        <p:sp>
          <p:nvSpPr>
            <p:cNvPr id="92" name="TextBox 91">
              <a:extLst>
                <a:ext uri="{FF2B5EF4-FFF2-40B4-BE49-F238E27FC236}">
                  <a16:creationId xmlns:a16="http://schemas.microsoft.com/office/drawing/2014/main" id="{11434242-C7DC-4B84-A228-512F8514D40A}"/>
                </a:ext>
              </a:extLst>
            </p:cNvPr>
            <p:cNvSpPr txBox="1"/>
            <p:nvPr/>
          </p:nvSpPr>
          <p:spPr>
            <a:xfrm>
              <a:off x="588263" y="2367848"/>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2</a:t>
              </a:r>
            </a:p>
          </p:txBody>
        </p:sp>
        <p:grpSp>
          <p:nvGrpSpPr>
            <p:cNvPr id="29" name="Group 28">
              <a:extLst>
                <a:ext uri="{FF2B5EF4-FFF2-40B4-BE49-F238E27FC236}">
                  <a16:creationId xmlns:a16="http://schemas.microsoft.com/office/drawing/2014/main" id="{C8F827AC-7338-4F3D-AD83-91A1D2C092B8}"/>
                </a:ext>
              </a:extLst>
            </p:cNvPr>
            <p:cNvGrpSpPr/>
            <p:nvPr/>
          </p:nvGrpSpPr>
          <p:grpSpPr>
            <a:xfrm>
              <a:off x="913746" y="2391647"/>
              <a:ext cx="2893430" cy="383287"/>
              <a:chOff x="913746" y="2391647"/>
              <a:chExt cx="2893430" cy="383287"/>
            </a:xfrm>
          </p:grpSpPr>
          <p:sp>
            <p:nvSpPr>
              <p:cNvPr id="93" name="TextBox 92">
                <a:extLst>
                  <a:ext uri="{FF2B5EF4-FFF2-40B4-BE49-F238E27FC236}">
                    <a16:creationId xmlns:a16="http://schemas.microsoft.com/office/drawing/2014/main" id="{18242C0C-7861-4126-A4FD-3B2248D9FBC4}"/>
                  </a:ext>
                </a:extLst>
              </p:cNvPr>
              <p:cNvSpPr txBox="1"/>
              <p:nvPr/>
            </p:nvSpPr>
            <p:spPr>
              <a:xfrm>
                <a:off x="1094959" y="2475569"/>
                <a:ext cx="2712217" cy="215444"/>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Sign in using your company email.</a:t>
                </a:r>
              </a:p>
            </p:txBody>
          </p:sp>
          <p:cxnSp>
            <p:nvCxnSpPr>
              <p:cNvPr id="94" name="Straight Connector 93">
                <a:extLst>
                  <a:ext uri="{FF2B5EF4-FFF2-40B4-BE49-F238E27FC236}">
                    <a16:creationId xmlns:a16="http://schemas.microsoft.com/office/drawing/2014/main" id="{86DED115-C652-4872-ACBD-1FF6D5BBEB28}"/>
                  </a:ext>
                </a:extLst>
              </p:cNvPr>
              <p:cNvCxnSpPr>
                <a:cxnSpLocks/>
              </p:cNvCxnSpPr>
              <p:nvPr/>
            </p:nvCxnSpPr>
            <p:spPr>
              <a:xfrm rot="16200000">
                <a:off x="722102" y="2583291"/>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0C5A972-818F-47A6-BC0B-18A239FE170F}"/>
              </a:ext>
              <a:ext uri="{C183D7F6-B498-43B3-948B-1728B52AA6E4}">
                <adec:decorative xmlns:adec="http://schemas.microsoft.com/office/drawing/2017/decorative" val="1"/>
              </a:ext>
            </a:extLst>
          </p:cNvPr>
          <p:cNvGrpSpPr/>
          <p:nvPr/>
        </p:nvGrpSpPr>
        <p:grpSpPr>
          <a:xfrm>
            <a:off x="588263" y="3220262"/>
            <a:ext cx="3866975" cy="646331"/>
            <a:chOff x="588263" y="3037001"/>
            <a:chExt cx="3866975" cy="646331"/>
          </a:xfrm>
        </p:grpSpPr>
        <p:sp>
          <p:nvSpPr>
            <p:cNvPr id="95" name="TextBox 94">
              <a:extLst>
                <a:ext uri="{FF2B5EF4-FFF2-40B4-BE49-F238E27FC236}">
                  <a16:creationId xmlns:a16="http://schemas.microsoft.com/office/drawing/2014/main" id="{B4A47946-68F1-4C0C-B709-A5A9B78A8BAD}"/>
                </a:ext>
              </a:extLst>
            </p:cNvPr>
            <p:cNvSpPr txBox="1"/>
            <p:nvPr/>
          </p:nvSpPr>
          <p:spPr>
            <a:xfrm>
              <a:off x="588263" y="3037001"/>
              <a:ext cx="198772" cy="430887"/>
            </a:xfrm>
            <a:prstGeom prst="rect">
              <a:avLst/>
            </a:prstGeom>
            <a:noFill/>
          </p:spPr>
          <p:txBody>
            <a:bodyPr wrap="none" lIns="0" tIns="0" rIns="0" bIns="0" anchor="ctr" anchorCtr="0">
              <a:spAutoFit/>
            </a:bodyPr>
            <a:lstStyle/>
            <a:p>
              <a:pPr marL="0" marR="0" lvl="0" indent="0" algn="l" defTabSz="8505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3</a:t>
              </a:r>
            </a:p>
          </p:txBody>
        </p:sp>
        <p:sp>
          <p:nvSpPr>
            <p:cNvPr id="96" name="TextBox 95">
              <a:extLst>
                <a:ext uri="{FF2B5EF4-FFF2-40B4-BE49-F238E27FC236}">
                  <a16:creationId xmlns:a16="http://schemas.microsoft.com/office/drawing/2014/main" id="{C016E27D-8027-4C49-A3A3-B088F0756C6C}"/>
                </a:ext>
              </a:extLst>
            </p:cNvPr>
            <p:cNvSpPr txBox="1"/>
            <p:nvPr/>
          </p:nvSpPr>
          <p:spPr>
            <a:xfrm>
              <a:off x="1094960" y="3037001"/>
              <a:ext cx="3360278" cy="646331"/>
            </a:xfrm>
            <a:prstGeom prst="rect">
              <a:avLst/>
            </a:prstGeom>
            <a:noFill/>
          </p:spPr>
          <p:txBody>
            <a:bodyPr wrap="square" lIns="0" tIns="0" rIns="0" bIns="0" anchor="ctr" anchorCtr="0">
              <a:spAutoFit/>
            </a:bodyPr>
            <a:lstStyle/>
            <a:p>
              <a:pPr marL="0" marR="0" lvl="0" indent="0" algn="l" defTabSz="850575"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Once logged in, navigate to the</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customer opportunities </a:t>
              </a:r>
              <a:r>
                <a:rPr kumimoji="0" lang="en-US" sz="1400" b="0" i="0" u="none" strike="noStrike" kern="1200" cap="none" spc="0" normalizeH="0" baseline="0" noProof="0" dirty="0">
                  <a:ln>
                    <a:noFill/>
                  </a:ln>
                  <a:solidFill>
                    <a:srgbClr val="000000"/>
                  </a:solidFill>
                  <a:effectLst/>
                  <a:uLnTx/>
                  <a:uFillTx/>
                  <a:latin typeface="Segoe UI"/>
                  <a:ea typeface="+mn-ea"/>
                  <a:cs typeface="+mn-cs"/>
                </a:rPr>
                <a:t>tab in the </a:t>
              </a:r>
              <a:r>
                <a:rPr kumimoji="0" lang="en-US" sz="1400" b="1" i="0" u="none" strike="noStrike" kern="1200" cap="none" spc="0" normalizeH="0" baseline="0" noProof="0" dirty="0">
                  <a:ln>
                    <a:noFill/>
                  </a:ln>
                  <a:solidFill>
                    <a:srgbClr val="0078D4"/>
                  </a:solidFill>
                  <a:effectLst/>
                  <a:uLnTx/>
                  <a:uFillTx/>
                  <a:latin typeface="Segoe UI"/>
                  <a:ea typeface="+mn-ea"/>
                  <a:cs typeface="+mn-cs"/>
                </a:rPr>
                <a:t>Insights</a:t>
              </a:r>
              <a:r>
                <a:rPr kumimoji="0" lang="en-US" sz="1400" b="0" i="0" u="none" strike="noStrike" kern="1200" cap="none" spc="0" normalizeH="0" baseline="0" noProof="0" dirty="0">
                  <a:ln>
                    <a:noFill/>
                  </a:ln>
                  <a:solidFill>
                    <a:srgbClr val="000000"/>
                  </a:solidFill>
                  <a:effectLst/>
                  <a:uLnTx/>
                  <a:uFillTx/>
                  <a:latin typeface="Segoe UI"/>
                  <a:ea typeface="+mn-ea"/>
                  <a:cs typeface="+mn-cs"/>
                </a:rPr>
                <a:t> workspace.</a:t>
              </a: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cxnSp>
          <p:nvCxnSpPr>
            <p:cNvPr id="97" name="Straight Connector 96">
              <a:extLst>
                <a:ext uri="{FF2B5EF4-FFF2-40B4-BE49-F238E27FC236}">
                  <a16:creationId xmlns:a16="http://schemas.microsoft.com/office/drawing/2014/main" id="{364531FA-3506-4A2C-A4E1-63DE8B52354F}"/>
                </a:ext>
              </a:extLst>
            </p:cNvPr>
            <p:cNvCxnSpPr>
              <a:cxnSpLocks/>
            </p:cNvCxnSpPr>
            <p:nvPr/>
          </p:nvCxnSpPr>
          <p:spPr>
            <a:xfrm rot="16200000">
              <a:off x="722102" y="3228645"/>
              <a:ext cx="383287" cy="0"/>
            </a:xfrm>
            <a:prstGeom prst="line">
              <a:avLst/>
            </a:prstGeom>
            <a:ln w="15875"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CD6C3CE-8E0D-4D25-9B52-9DC02A29869B}"/>
              </a:ext>
              <a:ext uri="{C183D7F6-B498-43B3-948B-1728B52AA6E4}">
                <adec:decorative xmlns:adec="http://schemas.microsoft.com/office/drawing/2017/decorative" val="1"/>
              </a:ext>
            </a:extLst>
          </p:cNvPr>
          <p:cNvGrpSpPr/>
          <p:nvPr/>
        </p:nvGrpSpPr>
        <p:grpSpPr>
          <a:xfrm>
            <a:off x="7511454" y="2417147"/>
            <a:ext cx="1797124" cy="1428510"/>
            <a:chOff x="7468232" y="2408071"/>
            <a:chExt cx="1816091" cy="1443586"/>
          </a:xfrm>
        </p:grpSpPr>
        <p:pic>
          <p:nvPicPr>
            <p:cNvPr id="47" name="Picture 46">
              <a:extLst>
                <a:ext uri="{FF2B5EF4-FFF2-40B4-BE49-F238E27FC236}">
                  <a16:creationId xmlns:a16="http://schemas.microsoft.com/office/drawing/2014/main" id="{667763A7-B70D-4E29-8423-D2CFC3AF018F}"/>
                </a:ext>
              </a:extLst>
            </p:cNvPr>
            <p:cNvPicPr>
              <a:picLocks noChangeAspect="1"/>
            </p:cNvPicPr>
            <p:nvPr/>
          </p:nvPicPr>
          <p:blipFill rotWithShape="1">
            <a:blip r:embed="rId4"/>
            <a:srcRect l="32754" t="23916" r="35508" b="25136"/>
            <a:stretch/>
          </p:blipFill>
          <p:spPr>
            <a:xfrm>
              <a:off x="7468232" y="2408071"/>
              <a:ext cx="1816091" cy="1443586"/>
            </a:xfrm>
            <a:prstGeom prst="rect">
              <a:avLst/>
            </a:prstGeom>
            <a:ln cap="rnd">
              <a:solidFill>
                <a:srgbClr val="D2D2D2"/>
              </a:solidFill>
            </a:ln>
          </p:spPr>
        </p:pic>
        <p:sp>
          <p:nvSpPr>
            <p:cNvPr id="48" name="Rectangle 47">
              <a:extLst>
                <a:ext uri="{FF2B5EF4-FFF2-40B4-BE49-F238E27FC236}">
                  <a16:creationId xmlns:a16="http://schemas.microsoft.com/office/drawing/2014/main" id="{07C61BE1-5C10-4973-95D7-4D4BA3480747}"/>
                </a:ext>
              </a:extLst>
            </p:cNvPr>
            <p:cNvSpPr/>
            <p:nvPr/>
          </p:nvSpPr>
          <p:spPr>
            <a:xfrm>
              <a:off x="7600950" y="2691068"/>
              <a:ext cx="1657350" cy="425604"/>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 name="Picture 3">
            <a:extLst>
              <a:ext uri="{FF2B5EF4-FFF2-40B4-BE49-F238E27FC236}">
                <a16:creationId xmlns:a16="http://schemas.microsoft.com/office/drawing/2014/main" id="{FB7DA992-0E98-9ABF-3472-556CF93DA334}"/>
              </a:ext>
            </a:extLst>
          </p:cNvPr>
          <p:cNvPicPr>
            <a:picLocks noChangeAspect="1"/>
          </p:cNvPicPr>
          <p:nvPr/>
        </p:nvPicPr>
        <p:blipFill rotWithShape="1">
          <a:blip r:embed="rId5"/>
          <a:srcRect b="3729"/>
          <a:stretch/>
        </p:blipFill>
        <p:spPr>
          <a:xfrm>
            <a:off x="7509487" y="3931978"/>
            <a:ext cx="4400580" cy="2253561"/>
          </a:xfrm>
          <a:prstGeom prst="rect">
            <a:avLst/>
          </a:prstGeom>
          <a:ln>
            <a:solidFill>
              <a:srgbClr val="D2D2D2"/>
            </a:solidFill>
          </a:ln>
        </p:spPr>
      </p:pic>
      <p:sp>
        <p:nvSpPr>
          <p:cNvPr id="50" name="Rectangle 49">
            <a:extLst>
              <a:ext uri="{FF2B5EF4-FFF2-40B4-BE49-F238E27FC236}">
                <a16:creationId xmlns:a16="http://schemas.microsoft.com/office/drawing/2014/main" id="{BC3F4C1C-8A68-4CF5-B79D-9D075F7B15C8}"/>
              </a:ext>
            </a:extLst>
          </p:cNvPr>
          <p:cNvSpPr/>
          <p:nvPr/>
        </p:nvSpPr>
        <p:spPr>
          <a:xfrm>
            <a:off x="7558461" y="6037170"/>
            <a:ext cx="436859" cy="113036"/>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Oval 53">
            <a:extLst>
              <a:ext uri="{FF2B5EF4-FFF2-40B4-BE49-F238E27FC236}">
                <a16:creationId xmlns:a16="http://schemas.microsoft.com/office/drawing/2014/main" id="{1FD0670D-89DF-4F3E-B47B-37AAFFB3C264}"/>
              </a:ext>
            </a:extLst>
          </p:cNvPr>
          <p:cNvSpPr/>
          <p:nvPr/>
        </p:nvSpPr>
        <p:spPr bwMode="auto">
          <a:xfrm>
            <a:off x="6047950" y="1271129"/>
            <a:ext cx="374356" cy="3743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Black" panose="020B0A02040204020203" pitchFamily="34" charset="0"/>
                <a:cs typeface="Segoe UI" pitchFamily="34" charset="0"/>
              </a:rPr>
              <a:t>1</a:t>
            </a:r>
          </a:p>
        </p:txBody>
      </p:sp>
      <p:pic>
        <p:nvPicPr>
          <p:cNvPr id="10" name="Picture 9">
            <a:extLst>
              <a:ext uri="{FF2B5EF4-FFF2-40B4-BE49-F238E27FC236}">
                <a16:creationId xmlns:a16="http://schemas.microsoft.com/office/drawing/2014/main" id="{C3F85757-730C-3603-5151-C758BB2AED13}"/>
              </a:ext>
            </a:extLst>
          </p:cNvPr>
          <p:cNvPicPr>
            <a:picLocks noChangeAspect="1"/>
          </p:cNvPicPr>
          <p:nvPr/>
        </p:nvPicPr>
        <p:blipFill>
          <a:blip r:embed="rId6"/>
          <a:stretch>
            <a:fillRect/>
          </a:stretch>
        </p:blipFill>
        <p:spPr>
          <a:xfrm>
            <a:off x="7509487" y="504052"/>
            <a:ext cx="4180791" cy="1790459"/>
          </a:xfrm>
          <a:prstGeom prst="rect">
            <a:avLst/>
          </a:prstGeom>
          <a:ln cap="rnd">
            <a:solidFill>
              <a:srgbClr val="D2D2D2"/>
            </a:solidFill>
          </a:ln>
          <a:effectLst/>
        </p:spPr>
      </p:pic>
      <p:sp>
        <p:nvSpPr>
          <p:cNvPr id="11" name="Rectangle 10">
            <a:extLst>
              <a:ext uri="{FF2B5EF4-FFF2-40B4-BE49-F238E27FC236}">
                <a16:creationId xmlns:a16="http://schemas.microsoft.com/office/drawing/2014/main" id="{216B034E-E1E2-0EA9-58D6-F58084FD2B57}"/>
              </a:ext>
            </a:extLst>
          </p:cNvPr>
          <p:cNvSpPr/>
          <p:nvPr/>
        </p:nvSpPr>
        <p:spPr>
          <a:xfrm>
            <a:off x="10876157" y="672456"/>
            <a:ext cx="371706" cy="100695"/>
          </a:xfrm>
          <a:prstGeom prst="rect">
            <a:avLst/>
          </a:prstGeom>
          <a:noFill/>
          <a:ln w="19050" cap="rnd">
            <a:solidFill>
              <a:srgbClr val="D83B0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305090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22" presetClass="entr" presetSubtype="8" fill="hold" nodeType="withEffect">
                                  <p:stCondLst>
                                    <p:cond delay="25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42" presetClass="path" presetSubtype="0" decel="100000" fill="hold" nodeType="withEffect">
                                  <p:stCondLst>
                                    <p:cond delay="250"/>
                                  </p:stCondLst>
                                  <p:childTnLst>
                                    <p:animMotion origin="layout" path="M -1.25E-6 -1.85185E-6 L -1.25E-6 0.0213 " pathEditMode="relative" rAng="0" ptsTypes="AA">
                                      <p:cBhvr>
                                        <p:cTn id="17" dur="500" spd="-100000" fill="hold"/>
                                        <p:tgtEl>
                                          <p:spTgt spid="26"/>
                                        </p:tgtEl>
                                        <p:attrNameLst>
                                          <p:attrName>ppt_x</p:attrName>
                                          <p:attrName>ppt_y</p:attrName>
                                        </p:attrNameLst>
                                      </p:cBhvr>
                                      <p:rCtr x="0" y="1065"/>
                                    </p:animMotion>
                                  </p:childTnLst>
                                </p:cTn>
                              </p:par>
                              <p:par>
                                <p:cTn id="18" presetID="10" presetClass="entr" presetSubtype="0" fill="hold"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nodeType="withEffect">
                                  <p:stCondLst>
                                    <p:cond delay="500"/>
                                  </p:stCondLst>
                                  <p:childTnLst>
                                    <p:animMotion origin="layout" path="M 8.33333E-7 -3.7037E-6 L 0.02461 -3.7037E-6 " pathEditMode="relative" rAng="0" ptsTypes="AA">
                                      <p:cBhvr>
                                        <p:cTn id="22" dur="500" spd="-100000" fill="hold"/>
                                        <p:tgtEl>
                                          <p:spTgt spid="13"/>
                                        </p:tgtEl>
                                        <p:attrNameLst>
                                          <p:attrName>ppt_x</p:attrName>
                                          <p:attrName>ppt_y</p:attrName>
                                        </p:attrNameLst>
                                      </p:cBhvr>
                                      <p:rCtr x="1224" y="0"/>
                                    </p:animMotion>
                                  </p:childTnLst>
                                </p:cTn>
                              </p:par>
                              <p:par>
                                <p:cTn id="23" presetID="53" presetClass="entr" presetSubtype="16"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 calcmode="lin" valueType="num">
                                      <p:cBhvr>
                                        <p:cTn id="25" dur="500" fill="hold"/>
                                        <p:tgtEl>
                                          <p:spTgt spid="78"/>
                                        </p:tgtEl>
                                        <p:attrNameLst>
                                          <p:attrName>ppt_w</p:attrName>
                                        </p:attrNameLst>
                                      </p:cBhvr>
                                      <p:tavLst>
                                        <p:tav tm="0">
                                          <p:val>
                                            <p:fltVal val="0"/>
                                          </p:val>
                                        </p:tav>
                                        <p:tav tm="100000">
                                          <p:val>
                                            <p:strVal val="#ppt_w"/>
                                          </p:val>
                                        </p:tav>
                                      </p:tavLst>
                                    </p:anim>
                                    <p:anim calcmode="lin" valueType="num">
                                      <p:cBhvr>
                                        <p:cTn id="26" dur="500" fill="hold"/>
                                        <p:tgtEl>
                                          <p:spTgt spid="78"/>
                                        </p:tgtEl>
                                        <p:attrNameLst>
                                          <p:attrName>ppt_h</p:attrName>
                                        </p:attrNameLst>
                                      </p:cBhvr>
                                      <p:tavLst>
                                        <p:tav tm="0">
                                          <p:val>
                                            <p:fltVal val="0"/>
                                          </p:val>
                                        </p:tav>
                                        <p:tav tm="100000">
                                          <p:val>
                                            <p:strVal val="#ppt_h"/>
                                          </p:val>
                                        </p:tav>
                                      </p:tavLst>
                                    </p:anim>
                                    <p:animEffect transition="in" filter="fade">
                                      <p:cBhvr>
                                        <p:cTn id="27" dur="500"/>
                                        <p:tgtEl>
                                          <p:spTgt spid="78"/>
                                        </p:tgtEl>
                                      </p:cBhvr>
                                    </p:animEffect>
                                  </p:childTnLst>
                                </p:cTn>
                              </p:par>
                              <p:par>
                                <p:cTn id="28" presetID="22" presetClass="entr" presetSubtype="8" fill="hold" nodeType="withEffect">
                                  <p:stCondLst>
                                    <p:cond delay="750"/>
                                  </p:stCondLst>
                                  <p:childTnLst>
                                    <p:set>
                                      <p:cBhvr>
                                        <p:cTn id="29" dur="1" fill="hold">
                                          <p:stCondLst>
                                            <p:cond delay="0"/>
                                          </p:stCondLst>
                                        </p:cTn>
                                        <p:tgtEl>
                                          <p:spTgt spid="77"/>
                                        </p:tgtEl>
                                        <p:attrNameLst>
                                          <p:attrName>style.visibility</p:attrName>
                                        </p:attrNameLst>
                                      </p:cBhvr>
                                      <p:to>
                                        <p:strVal val="visible"/>
                                      </p:to>
                                    </p:set>
                                    <p:animEffect transition="in" filter="wipe(left)">
                                      <p:cBhvr>
                                        <p:cTn id="30" dur="500"/>
                                        <p:tgtEl>
                                          <p:spTgt spid="77"/>
                                        </p:tgtEl>
                                      </p:cBhvr>
                                    </p:animEffect>
                                  </p:childTnLst>
                                </p:cTn>
                              </p:par>
                              <p:par>
                                <p:cTn id="31" presetID="10" presetClass="entr" presetSubtype="0" fill="hold" nodeType="withEffect">
                                  <p:stCondLst>
                                    <p:cond delay="75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nodeType="withEffect">
                                  <p:stCondLst>
                                    <p:cond delay="750"/>
                                  </p:stCondLst>
                                  <p:childTnLst>
                                    <p:animMotion origin="layout" path="M 1.66667E-6 -1.48148E-6 L 1.66667E-6 0.0213 " pathEditMode="relative" rAng="0" ptsTypes="AA">
                                      <p:cBhvr>
                                        <p:cTn id="35" dur="500" spd="-100000" fill="hold"/>
                                        <p:tgtEl>
                                          <p:spTgt spid="30"/>
                                        </p:tgtEl>
                                        <p:attrNameLst>
                                          <p:attrName>ppt_x</p:attrName>
                                          <p:attrName>ppt_y</p:attrName>
                                        </p:attrNameLst>
                                      </p:cBhvr>
                                      <p:rCtr x="0" y="1065"/>
                                    </p:animMotion>
                                  </p:childTnLst>
                                </p:cTn>
                              </p:par>
                              <p:par>
                                <p:cTn id="36" presetID="53" presetClass="entr" presetSubtype="16" fill="hold" grpId="0" nodeType="withEffect">
                                  <p:stCondLst>
                                    <p:cond delay="10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500" fill="hold"/>
                                        <p:tgtEl>
                                          <p:spTgt spid="82"/>
                                        </p:tgtEl>
                                        <p:attrNameLst>
                                          <p:attrName>ppt_w</p:attrName>
                                        </p:attrNameLst>
                                      </p:cBhvr>
                                      <p:tavLst>
                                        <p:tav tm="0">
                                          <p:val>
                                            <p:fltVal val="0"/>
                                          </p:val>
                                        </p:tav>
                                        <p:tav tm="100000">
                                          <p:val>
                                            <p:strVal val="#ppt_w"/>
                                          </p:val>
                                        </p:tav>
                                      </p:tavLst>
                                    </p:anim>
                                    <p:anim calcmode="lin" valueType="num">
                                      <p:cBhvr>
                                        <p:cTn id="39" dur="500" fill="hold"/>
                                        <p:tgtEl>
                                          <p:spTgt spid="82"/>
                                        </p:tgtEl>
                                        <p:attrNameLst>
                                          <p:attrName>ppt_h</p:attrName>
                                        </p:attrNameLst>
                                      </p:cBhvr>
                                      <p:tavLst>
                                        <p:tav tm="0">
                                          <p:val>
                                            <p:fltVal val="0"/>
                                          </p:val>
                                        </p:tav>
                                        <p:tav tm="100000">
                                          <p:val>
                                            <p:strVal val="#ppt_h"/>
                                          </p:val>
                                        </p:tav>
                                      </p:tavLst>
                                    </p:anim>
                                    <p:animEffect transition="in" filter="fade">
                                      <p:cBhvr>
                                        <p:cTn id="40" dur="500"/>
                                        <p:tgtEl>
                                          <p:spTgt spid="82"/>
                                        </p:tgtEl>
                                      </p:cBhvr>
                                    </p:animEffect>
                                  </p:childTnLst>
                                </p:cTn>
                              </p:par>
                              <p:par>
                                <p:cTn id="41" presetID="22" presetClass="entr" presetSubtype="8" fill="hold" nodeType="withEffect">
                                  <p:stCondLst>
                                    <p:cond delay="1250"/>
                                  </p:stCondLst>
                                  <p:childTnLst>
                                    <p:set>
                                      <p:cBhvr>
                                        <p:cTn id="42" dur="1" fill="hold">
                                          <p:stCondLst>
                                            <p:cond delay="0"/>
                                          </p:stCondLst>
                                        </p:cTn>
                                        <p:tgtEl>
                                          <p:spTgt spid="80"/>
                                        </p:tgtEl>
                                        <p:attrNameLst>
                                          <p:attrName>style.visibility</p:attrName>
                                        </p:attrNameLst>
                                      </p:cBhvr>
                                      <p:to>
                                        <p:strVal val="visible"/>
                                      </p:to>
                                    </p:set>
                                    <p:animEffect transition="in" filter="wipe(left)">
                                      <p:cBhvr>
                                        <p:cTn id="43" dur="500"/>
                                        <p:tgtEl>
                                          <p:spTgt spid="80"/>
                                        </p:tgtEl>
                                      </p:cBhvr>
                                    </p:animEffect>
                                  </p:childTnLst>
                                </p:cTn>
                              </p:par>
                              <p:par>
                                <p:cTn id="44" presetID="10" presetClass="entr" presetSubtype="0" fill="hold" nodeType="withEffect">
                                  <p:stCondLst>
                                    <p:cond delay="125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42" presetClass="path" presetSubtype="0" decel="100000" fill="hold" nodeType="withEffect">
                                  <p:stCondLst>
                                    <p:cond delay="1250"/>
                                  </p:stCondLst>
                                  <p:childTnLst>
                                    <p:animMotion origin="layout" path="M -1.25E-6 -1.85185E-6 L -1.25E-6 0.0213 " pathEditMode="relative" rAng="0" ptsTypes="AA">
                                      <p:cBhvr>
                                        <p:cTn id="48" dur="500" spd="-100000" fill="hold"/>
                                        <p:tgtEl>
                                          <p:spTgt spid="27"/>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2"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9ZHz9KQRAkx.gV6lhUWr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kX8SuSgtJne05UbzU_1r4Q"/>
</p:tagLst>
</file>

<file path=ppt/theme/theme1.xml><?xml version="1.0" encoding="utf-8"?>
<a:theme xmlns:a="http://schemas.openxmlformats.org/drawingml/2006/main" name="1_Office Theme">
  <a:themeElements>
    <a:clrScheme name="i9_Storm">
      <a:dk1>
        <a:srgbClr val="57565A"/>
      </a:dk1>
      <a:lt1>
        <a:sysClr val="window" lastClr="FFFFFF"/>
      </a:lt1>
      <a:dk2>
        <a:srgbClr val="193441"/>
      </a:dk2>
      <a:lt2>
        <a:srgbClr val="2C4A58"/>
      </a:lt2>
      <a:accent1>
        <a:srgbClr val="97AEA0"/>
      </a:accent1>
      <a:accent2>
        <a:srgbClr val="7D9892"/>
      </a:accent2>
      <a:accent3>
        <a:srgbClr val="688687"/>
      </a:accent3>
      <a:accent4>
        <a:srgbClr val="53737B"/>
      </a:accent4>
      <a:accent5>
        <a:srgbClr val="496A75"/>
      </a:accent5>
      <a:accent6>
        <a:srgbClr val="3E606F"/>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Nova">
      <a:dk1>
        <a:srgbClr val="283147"/>
      </a:dk1>
      <a:lt1>
        <a:srgbClr val="FFFFFF"/>
      </a:lt1>
      <a:dk2>
        <a:srgbClr val="3598FE"/>
      </a:dk2>
      <a:lt2>
        <a:srgbClr val="3598FE"/>
      </a:lt2>
      <a:accent1>
        <a:srgbClr val="3598FE"/>
      </a:accent1>
      <a:accent2>
        <a:srgbClr val="3598FE"/>
      </a:accent2>
      <a:accent3>
        <a:srgbClr val="3598FE"/>
      </a:accent3>
      <a:accent4>
        <a:srgbClr val="3598FE"/>
      </a:accent4>
      <a:accent5>
        <a:srgbClr val="3598FE"/>
      </a:accent5>
      <a:accent6>
        <a:srgbClr val="3598F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BEMAN">
  <a:themeElements>
    <a:clrScheme name="LEBEMAN">
      <a:dk1>
        <a:srgbClr val="09244C"/>
      </a:dk1>
      <a:lt1>
        <a:srgbClr val="FFFFFF"/>
      </a:lt1>
      <a:dk2>
        <a:srgbClr val="09244C"/>
      </a:dk2>
      <a:lt2>
        <a:srgbClr val="B3E900"/>
      </a:lt2>
      <a:accent1>
        <a:srgbClr val="009CDA"/>
      </a:accent1>
      <a:accent2>
        <a:srgbClr val="AED8EF"/>
      </a:accent2>
      <a:accent3>
        <a:srgbClr val="D9ECF8"/>
      </a:accent3>
      <a:accent4>
        <a:srgbClr val="C6C8CA"/>
      </a:accent4>
      <a:accent5>
        <a:srgbClr val="77787B"/>
      </a:accent5>
      <a:accent6>
        <a:srgbClr val="B3E900"/>
      </a:accent6>
      <a:hlink>
        <a:srgbClr val="B3E900"/>
      </a:hlink>
      <a:folHlink>
        <a:srgbClr val="77787B"/>
      </a:folHlink>
    </a:clrScheme>
    <a:fontScheme name="Segoe UI Semibold &amp; Regular">
      <a:majorFont>
        <a:latin typeface="Segoe UI Semibold"/>
        <a:ea typeface=""/>
        <a:cs typeface="Segoe UI Black"/>
      </a:majorFont>
      <a:minorFont>
        <a:latin typeface="Segoe UI"/>
        <a:ea typeface=""/>
        <a:cs typeface="Segoe U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400" dirty="0" err="1" smtClean="0"/>
        </a:defPPr>
      </a:lstStyle>
    </a:txDef>
  </a:objectDefaults>
  <a:extraClrSchemeLst/>
</a:theme>
</file>

<file path=ppt/theme/theme4.xml><?xml version="1.0" encoding="utf-8"?>
<a:theme xmlns:a="http://schemas.openxmlformats.org/drawingml/2006/main" name="1_WHITE TEMPLATE">
  <a:themeElements>
    <a:clrScheme name="MSVID White and Dark Blue">
      <a:dk1>
        <a:srgbClr val="505050"/>
      </a:dk1>
      <a:lt1>
        <a:srgbClr val="FFFFFF"/>
      </a:lt1>
      <a:dk2>
        <a:srgbClr val="002050"/>
      </a:dk2>
      <a:lt2>
        <a:srgbClr val="9BD2FF"/>
      </a:lt2>
      <a:accent1>
        <a:srgbClr val="002050"/>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Campus_DARK_BLUE_1.potx" id="{7DD91722-5496-44E1-9697-48745A9E2D5F}" vid="{9B4E7136-5D7F-4D6D-9642-B2BD63DD02A0}"/>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A996C54F88F147BCAB7CDAA5BF4618" ma:contentTypeVersion="14" ma:contentTypeDescription="Create a new document." ma:contentTypeScope="" ma:versionID="7167143672ddd1af22f713b93931e762">
  <xsd:schema xmlns:xsd="http://www.w3.org/2001/XMLSchema" xmlns:xs="http://www.w3.org/2001/XMLSchema" xmlns:p="http://schemas.microsoft.com/office/2006/metadata/properties" xmlns:ns1="http://schemas.microsoft.com/sharepoint/v3" xmlns:ns2="add24d82-08ca-4a41-af83-d45d15593526" xmlns:ns3="77a4e78f-2d8e-4837-96e1-90ff69cff40e" targetNamespace="http://schemas.microsoft.com/office/2006/metadata/properties" ma:root="true" ma:fieldsID="0bfe38f63bdc7f36324f6c66018a26f8" ns1:_="" ns2:_="" ns3:_="">
    <xsd:import namespace="http://schemas.microsoft.com/sharepoint/v3"/>
    <xsd:import namespace="add24d82-08ca-4a41-af83-d45d15593526"/>
    <xsd:import namespace="77a4e78f-2d8e-4837-96e1-90ff69cff40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element ref="ns2:MediaServiceAutoKeyPoints" minOccurs="0"/>
                <xsd:element ref="ns2:MediaServiceKeyPoints"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d24d82-08ca-4a41-af83-d45d155935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ocTags" ma:index="19" nillable="true" ma:displayName="MediaServiceDocTags" ma:hidden="true" ma:internalName="MediaServiceDocTag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a4e78f-2d8e-4837-96e1-90ff69cff40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3D2305-04C1-46B8-B29E-0CD403B88FCA}">
  <ds:schemaRefs>
    <ds:schemaRef ds:uri="http://schemas.microsoft.com/sharepoint/v3/contenttype/forms"/>
  </ds:schemaRefs>
</ds:datastoreItem>
</file>

<file path=customXml/itemProps2.xml><?xml version="1.0" encoding="utf-8"?>
<ds:datastoreItem xmlns:ds="http://schemas.openxmlformats.org/officeDocument/2006/customXml" ds:itemID="{EE369E1E-68EC-4DB6-BE71-CC4A75C9A219}">
  <ds:schemaRefs>
    <ds:schemaRef ds:uri="77a4e78f-2d8e-4837-96e1-90ff69cff40e"/>
    <ds:schemaRef ds:uri="http://schemas.microsoft.com/office/2006/metadata/properties"/>
    <ds:schemaRef ds:uri="http://schemas.microsoft.com/sharepoint/v3"/>
    <ds:schemaRef ds:uri="http://purl.org/dc/dcmitype/"/>
    <ds:schemaRef ds:uri="http://purl.org/dc/term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add24d82-08ca-4a41-af83-d45d15593526"/>
    <ds:schemaRef ds:uri="http://purl.org/dc/elements/1.1/"/>
  </ds:schemaRefs>
</ds:datastoreItem>
</file>

<file path=customXml/itemProps3.xml><?xml version="1.0" encoding="utf-8"?>
<ds:datastoreItem xmlns:ds="http://schemas.openxmlformats.org/officeDocument/2006/customXml" ds:itemID="{EBC77DF8-4C7D-40D2-8D73-5E06DB845A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d24d82-08ca-4a41-af83-d45d15593526"/>
    <ds:schemaRef ds:uri="77a4e78f-2d8e-4837-96e1-90ff69cff4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8794</TotalTime>
  <Words>2458</Words>
  <Application>Microsoft Office PowerPoint</Application>
  <PresentationFormat>Widescreen</PresentationFormat>
  <Paragraphs>315</Paragraphs>
  <Slides>21</Slides>
  <Notes>13</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21</vt:i4>
      </vt:variant>
    </vt:vector>
  </HeadingPairs>
  <TitlesOfParts>
    <vt:vector size="47" baseType="lpstr">
      <vt:lpstr>Aptos</vt:lpstr>
      <vt:lpstr>Aptos Display</vt:lpstr>
      <vt:lpstr>Arial</vt:lpstr>
      <vt:lpstr>Calibri</vt:lpstr>
      <vt:lpstr>Calibri Light</vt:lpstr>
      <vt:lpstr>Consolas</vt:lpstr>
      <vt:lpstr>Fira Sans Extra Condensed Medium</vt:lpstr>
      <vt:lpstr>Helvetica Light</vt:lpstr>
      <vt:lpstr>Open Sans</vt:lpstr>
      <vt:lpstr>Open Sans Light</vt:lpstr>
      <vt:lpstr>Segoe UI</vt:lpstr>
      <vt:lpstr>Segoe UI Light</vt:lpstr>
      <vt:lpstr>Segoe UI Semibold</vt:lpstr>
      <vt:lpstr>Segoe UI Semilight</vt:lpstr>
      <vt:lpstr>Source Sans Pro</vt:lpstr>
      <vt:lpstr>Symbol</vt:lpstr>
      <vt:lpstr>Wingdings</vt:lpstr>
      <vt:lpstr>1_Office Theme</vt:lpstr>
      <vt:lpstr>2_Office Theme</vt:lpstr>
      <vt:lpstr>LEBEMAN</vt:lpstr>
      <vt:lpstr>1_WHITE TEMPLATE</vt:lpstr>
      <vt:lpstr>White Template</vt:lpstr>
      <vt:lpstr>3_Office Theme</vt:lpstr>
      <vt:lpstr>2_White Template</vt:lpstr>
      <vt:lpstr>Office Theme</vt:lpstr>
      <vt:lpstr>think-cell Slide</vt:lpstr>
      <vt:lpstr>CloudAscent</vt:lpstr>
      <vt:lpstr>What is CloudAscent</vt:lpstr>
      <vt:lpstr>Grow your business with a deeper understanding of existing customers </vt:lpstr>
      <vt:lpstr>SMB customer landscape</vt:lpstr>
      <vt:lpstr>AI &amp; ML driven predictive models</vt:lpstr>
      <vt:lpstr>CloudAscent propensity how to leverage</vt:lpstr>
      <vt:lpstr>CloudAscent propensity models</vt:lpstr>
      <vt:lpstr>CloudAscent Partner Center Downloads</vt:lpstr>
      <vt:lpstr>Accessing through partner center</vt:lpstr>
      <vt:lpstr>Getting started</vt:lpstr>
      <vt:lpstr>Propensity reports</vt:lpstr>
      <vt:lpstr>PowerPoint Presentation</vt:lpstr>
      <vt:lpstr>PowerPoint Presentation</vt:lpstr>
      <vt:lpstr>Support for accessing partner center </vt:lpstr>
      <vt:lpstr>Support for accessing partner center </vt:lpstr>
      <vt:lpstr>GTM Resources</vt:lpstr>
      <vt:lpstr>Marketing Resources</vt:lpstr>
      <vt:lpstr>Smart Partner Marketing with Microsoft</vt:lpstr>
      <vt:lpstr>Digital Marketing Content OnDemand</vt:lpstr>
      <vt:lpstr>Partner Marketing Center</vt:lpstr>
      <vt:lpstr>Partner Go-To-Market Toolbox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Visibility to your Partner Data From MPN Insights</dc:title>
  <dc:creator>Katie Fullmer (Revel Inc)</dc:creator>
  <cp:lastModifiedBy>Katie Fullmer</cp:lastModifiedBy>
  <cp:revision>24</cp:revision>
  <dcterms:created xsi:type="dcterms:W3CDTF">2019-07-22T19:47:47Z</dcterms:created>
  <dcterms:modified xsi:type="dcterms:W3CDTF">2023-08-29T13:28:09Z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v-kafull@microsoft.com</vt:lpwstr>
  </property>
  <property fmtid="{D5CDD505-2E9C-101B-9397-08002B2CF9AE}" pid="5" name="MSIP_Label_f42aa342-8706-4288-bd11-ebb85995028c_SetDate">
    <vt:lpwstr>2019-07-22T23:14:09.7030057Z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d66f2eff-5f31-456a-bb6d-71983acc57ff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0x0101009AA996C54F88F147BCAB7CDAA5BF4618</vt:lpwstr>
  </property>
</Properties>
</file>